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7" r:id="rId2"/>
    <p:sldId id="260" r:id="rId3"/>
    <p:sldId id="262" r:id="rId4"/>
    <p:sldId id="263" r:id="rId5"/>
    <p:sldId id="265" r:id="rId6"/>
    <p:sldId id="261" r:id="rId7"/>
    <p:sldId id="269" r:id="rId8"/>
    <p:sldId id="276" r:id="rId9"/>
    <p:sldId id="280" r:id="rId10"/>
    <p:sldId id="279" r:id="rId11"/>
    <p:sldId id="278" r:id="rId12"/>
    <p:sldId id="277" r:id="rId13"/>
    <p:sldId id="266" r:id="rId14"/>
    <p:sldId id="275" r:id="rId15"/>
    <p:sldId id="281" r:id="rId16"/>
    <p:sldId id="283" r:id="rId17"/>
    <p:sldId id="284" r:id="rId18"/>
    <p:sldId id="282" r:id="rId19"/>
    <p:sldId id="267" r:id="rId20"/>
    <p:sldId id="264" r:id="rId21"/>
    <p:sldId id="285" r:id="rId22"/>
    <p:sldId id="286" r:id="rId23"/>
    <p:sldId id="287" r:id="rId24"/>
    <p:sldId id="258" r:id="rId25"/>
    <p:sldId id="259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3399"/>
    <a:srgbClr val="FF00FF"/>
    <a:srgbClr val="660066"/>
    <a:srgbClr val="9966FF"/>
    <a:srgbClr val="FF33CC"/>
    <a:srgbClr val="FF99FF"/>
    <a:srgbClr val="FFCCCC"/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91DB0-42D0-429D-9E2F-5BD65FE3B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CABCC6C-8DCB-4C5C-98EE-A37649E23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60C938-4BA3-4DC4-BEF6-0173B571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2C4E02E-099D-4ACD-BE16-2268CAF2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03714-64DC-4AEF-84C6-D144B089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0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03D24-3EDD-4AC5-9F3F-0607B20B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4C7C84-B81C-4B67-92E5-78F818158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B8B8FE-080F-4FF9-B4F8-19390307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737062-8CE3-4730-B9B2-657DF8A6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65D583-54AD-40AA-A3D0-87990D8E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2A9D224-533F-467A-99CB-B87478346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B0136E-E2A7-4566-992A-51BCDCA34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00D57F-504B-4069-9105-5FC09D07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A96C1F-DDD2-48F5-8F71-12A361E9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48A4E1-CC21-4BCC-8973-BEAB9D52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3225C-EB8F-4D15-BC6F-BDA88748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C91D01-70CC-4EB6-B0DA-6BF7DF798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FDDCDF-B956-4DE7-9F9E-9850A4DC5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9E21E2-8E5D-4ABF-8CC8-004DBF10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2F3CBF-186B-403F-B81B-3FF3D800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A98DB-3A32-4C7C-88AD-3C432475F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E90E57F-20AC-43EA-A77A-275B53611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33179-955D-4C6D-92CD-A4E06279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7D481E-6F9A-4E4F-9002-AB542F94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CACD56-3B43-4487-BA7B-9F2CE368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9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922BB-E819-4CAC-B856-5E2466B3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DB3109-B271-473F-B357-F70A6EFC8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EED7C0E-F5DC-4505-9D5B-8F56B6D8A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A61446F-65D8-4CE2-8323-B72D6437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F4D7B25-50C2-4B27-955A-169F1CC1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31A397-B3EC-4C35-9217-B2474266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5C1A-DFD9-4991-A347-2E83092D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620981-9CC5-4A22-91C2-7DA732880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5C842C-474B-401F-A16F-EFD60F9BB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957FF6-B3EE-4B79-A308-D12C038F6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20C05E2-B50A-4621-AE31-4F644F237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6E31E16-B6DE-4394-8DA0-88D7F09D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C082FB6-4676-4A64-A000-51BEE1A2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9A4FB08-5BFA-42B7-ACC6-4F0E38FB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6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13EF3-6D04-4E27-8B4F-FE45F9D9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09935F4-ECCD-4DD5-A1A6-D9D6D94A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62DEEC6-228A-445C-A3D6-71EA7524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E6DF6B5-A75D-4AFE-AF0F-28223FC6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4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A7B9830-E0C2-4E7F-AB9C-40835280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59834FE-076F-4261-81E5-209534D6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81635A-75F3-4417-9469-A21A012E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8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07C37-4FE8-41B3-923B-CD43CB81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AB96EA-FEAF-46C8-A24D-AAD5A396B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77EB648-A23A-4833-9801-BCB1B611A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03B2BA-6F97-42FC-9C04-7338622E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5C5B79D-37D4-4A1D-AB00-5396B59C4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5D0DDF2-74E8-4043-B2DA-DD9A9B301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9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B6BB7-1471-49A2-90D6-D3CB6B7F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C97E008-E390-4974-9588-95169FFFF1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49E1E8-EAE7-455F-BCF6-99457A960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5A78BBA-36A4-4FFE-BD73-224DC07D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2C9D80B-3824-49AA-8D97-6E391504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ED5BD7-FF22-4AE2-9303-F93807EF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2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3CC9805-1C36-4426-8E46-D7123378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A9CF702-44B7-4B35-81FE-9565DB70E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5B97D49-DA4A-4E92-9DB4-9BBD89557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DDF98-C922-483F-97E9-3E76B0201B42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485B7F-A971-4A35-AF66-03032909F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C5B4A2-F901-44DB-B2BF-4119C68D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B3671-A306-4A69-8480-FA9BE839245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8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muzker.expertus.com.ua/10013853" TargetMode="External"/><Relationship Id="rId3" Type="http://schemas.openxmlformats.org/officeDocument/2006/relationships/hyperlink" Target="https://mon.gov.ua/ua/osvita/doshkilna-osvita/bazovij-komponent-doshkilnoyi-osviti-v-ukrayini" TargetMode="External"/><Relationship Id="rId7" Type="http://schemas.openxmlformats.org/officeDocument/2006/relationships/hyperlink" Target="https://emuzker.expertus.com.ua/716436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uzker.expertus.com.ua/789297" TargetMode="External"/><Relationship Id="rId5" Type="http://schemas.openxmlformats.org/officeDocument/2006/relationships/hyperlink" Target="https://emuzker.expertus.com.ua/724695" TargetMode="External"/><Relationship Id="rId10" Type="http://schemas.openxmlformats.org/officeDocument/2006/relationships/hyperlink" Target="https://emuzker.expertus.com.ua/745900" TargetMode="External"/><Relationship Id="rId4" Type="http://schemas.openxmlformats.org/officeDocument/2006/relationships/hyperlink" Target="https://emuzker.expertus.com.ua/10009488" TargetMode="External"/><Relationship Id="rId9" Type="http://schemas.openxmlformats.org/officeDocument/2006/relationships/hyperlink" Target="https://emuzker.expertus.com.ua/72469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BFCD22-0E26-403D-94B6-CC6AE4189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606" y="-12550"/>
            <a:ext cx="12192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C68FD63B-E242-4911-9797-6E6688A83EDC}"/>
              </a:ext>
            </a:extLst>
          </p:cNvPr>
          <p:cNvSpPr/>
          <p:nvPr/>
        </p:nvSpPr>
        <p:spPr>
          <a:xfrm flipV="1">
            <a:off x="2021297" y="3834086"/>
            <a:ext cx="8110195" cy="650454"/>
          </a:xfrm>
          <a:prstGeom prst="roundRect">
            <a:avLst>
              <a:gd name="adj" fmla="val 0"/>
            </a:avLst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кутник: округлені верхні кути 11">
            <a:extLst>
              <a:ext uri="{FF2B5EF4-FFF2-40B4-BE49-F238E27FC236}">
                <a16:creationId xmlns:a16="http://schemas.microsoft.com/office/drawing/2014/main" id="{D8D52D60-ADD1-454B-BB56-92407007FB30}"/>
              </a:ext>
            </a:extLst>
          </p:cNvPr>
          <p:cNvSpPr/>
          <p:nvPr/>
        </p:nvSpPr>
        <p:spPr>
          <a:xfrm>
            <a:off x="1781667" y="1574277"/>
            <a:ext cx="8589456" cy="1989056"/>
          </a:xfrm>
          <a:prstGeom prst="round2SameRect">
            <a:avLst>
              <a:gd name="adj1" fmla="val 20348"/>
              <a:gd name="adj2" fmla="val 20449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9900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8D567B-7613-49F1-B6AD-B03AFF6083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B5C588"/>
              </a:clrFrom>
              <a:clrTo>
                <a:srgbClr val="B5C58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385" y="-164108"/>
            <a:ext cx="2045615" cy="1826231"/>
          </a:xfrm>
          <a:prstGeom prst="rect">
            <a:avLst/>
          </a:prstGeom>
          <a:effectLst>
            <a:glow rad="76200">
              <a:schemeClr val="accent1">
                <a:satMod val="175000"/>
                <a:alpha val="10000"/>
              </a:schemeClr>
            </a:glow>
            <a:softEdge rad="508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6B36E5-E22C-41A9-81D2-B80487F2AB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1920"/>
            <a:ext cx="1869270" cy="1784045"/>
          </a:xfrm>
          <a:prstGeom prst="rect">
            <a:avLst/>
          </a:prstGeom>
          <a:effectLst>
            <a:glow rad="228600">
              <a:schemeClr val="accent3">
                <a:satMod val="175000"/>
                <a:alpha val="29000"/>
              </a:schemeClr>
            </a:glow>
            <a:softEdge rad="508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AF6523-4DCC-4AF1-B282-3024007E2B5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4529">
            <a:off x="39877" y="4202022"/>
            <a:ext cx="2390068" cy="2608315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2CCFEDF-3B31-4837-940B-3B0CEBCFF103}"/>
              </a:ext>
            </a:extLst>
          </p:cNvPr>
          <p:cNvSpPr/>
          <p:nvPr/>
        </p:nvSpPr>
        <p:spPr>
          <a:xfrm>
            <a:off x="2260927" y="3959258"/>
            <a:ext cx="8110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 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(в рамках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роботи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освітнього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табору “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VinBOOT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EduCAMP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- 2024”)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5C849C2-D91E-446D-8355-00CCBD799E4F}"/>
              </a:ext>
            </a:extLst>
          </p:cNvPr>
          <p:cNvSpPr/>
          <p:nvPr/>
        </p:nvSpPr>
        <p:spPr>
          <a:xfrm>
            <a:off x="1234911" y="1662124"/>
            <a:ext cx="96341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50" dirty="0">
                <a:ln w="0"/>
                <a:solidFill>
                  <a:srgbClr val="E354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МУЗИЧНЕ ВИХОВАННЯ </a:t>
            </a:r>
          </a:p>
          <a:p>
            <a:pPr algn="ctr"/>
            <a:r>
              <a:rPr lang="uk-UA" sz="3600" b="1" cap="none" spc="50" dirty="0">
                <a:ln w="0"/>
                <a:solidFill>
                  <a:srgbClr val="E354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ДІТЕЙ ДОШКІЛЬНОГО ВІКУ </a:t>
            </a:r>
          </a:p>
          <a:p>
            <a:pPr algn="ctr"/>
            <a:r>
              <a:rPr lang="uk-UA" sz="3600" b="1" cap="none" spc="50" dirty="0">
                <a:ln w="0"/>
                <a:solidFill>
                  <a:srgbClr val="E354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КОНТЕСТІ ІННОВАЦІЙНОГО ПІДХОДУ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AFB6F0D4-B0CC-4C38-8886-B92B0D3555F9}"/>
              </a:ext>
            </a:extLst>
          </p:cNvPr>
          <p:cNvSpPr/>
          <p:nvPr/>
        </p:nvSpPr>
        <p:spPr>
          <a:xfrm>
            <a:off x="2460395" y="5373278"/>
            <a:ext cx="47605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1" i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Світлана Продан,</a:t>
            </a:r>
          </a:p>
          <a:p>
            <a:pPr algn="ctr"/>
            <a:r>
              <a:rPr lang="uk-UA" sz="2000" b="1" i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</a:t>
            </a:r>
            <a:r>
              <a:rPr lang="uk-UA" sz="2000" b="1" i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узичний керівник КЗ «ДНЗ №46 ВМР» </a:t>
            </a:r>
          </a:p>
        </p:txBody>
      </p:sp>
    </p:spTree>
    <p:extLst>
      <p:ext uri="{BB962C8B-B14F-4D97-AF65-F5344CB8AC3E}">
        <p14:creationId xmlns:p14="http://schemas.microsoft.com/office/powerpoint/2010/main" val="390210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C26583-EAF8-4FC5-B8DB-F1AD4F83D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C052C2E-D235-4A8D-BD07-9A2CC91692A1}"/>
              </a:ext>
            </a:extLst>
          </p:cNvPr>
          <p:cNvSpPr/>
          <p:nvPr/>
        </p:nvSpPr>
        <p:spPr>
          <a:xfrm>
            <a:off x="425828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.</a:t>
            </a:r>
          </a:p>
        </p:txBody>
      </p:sp>
      <p:sp>
        <p:nvSpPr>
          <p:cNvPr id="6" name="Стрічка: вигнута та нахилена вгору 5">
            <a:extLst>
              <a:ext uri="{FF2B5EF4-FFF2-40B4-BE49-F238E27FC236}">
                <a16:creationId xmlns:a16="http://schemas.microsoft.com/office/drawing/2014/main" id="{A53BA7EB-47EE-44C3-B38B-A2124D551B82}"/>
              </a:ext>
            </a:extLst>
          </p:cNvPr>
          <p:cNvSpPr/>
          <p:nvPr/>
        </p:nvSpPr>
        <p:spPr>
          <a:xfrm>
            <a:off x="3007152" y="135761"/>
            <a:ext cx="5855614" cy="1008667"/>
          </a:xfrm>
          <a:prstGeom prst="ellipseRibbon2">
            <a:avLst>
              <a:gd name="adj1" fmla="val 25000"/>
              <a:gd name="adj2" fmla="val 65319"/>
              <a:gd name="adj3" fmla="val 12500"/>
            </a:avLst>
          </a:prstGeom>
          <a:solidFill>
            <a:srgbClr val="CCECFF"/>
          </a:solidFill>
          <a:ln w="285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/>
                <a:solidFill>
                  <a:srgbClr val="660033"/>
                </a:solidFill>
              </a:rPr>
              <a:t>Система </a:t>
            </a:r>
            <a:r>
              <a:rPr lang="ru-RU" sz="2400" b="1" dirty="0" err="1">
                <a:ln/>
                <a:solidFill>
                  <a:srgbClr val="660033"/>
                </a:solidFill>
              </a:rPr>
              <a:t>музичного</a:t>
            </a:r>
            <a:r>
              <a:rPr lang="ru-RU" sz="2400" b="1" dirty="0">
                <a:ln/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ln/>
                <a:solidFill>
                  <a:srgbClr val="660033"/>
                </a:solidFill>
              </a:rPr>
              <a:t>виховання</a:t>
            </a:r>
            <a:r>
              <a:rPr lang="ru-RU" sz="2400" b="1" dirty="0">
                <a:ln/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ln/>
                <a:solidFill>
                  <a:srgbClr val="660033"/>
                </a:solidFill>
              </a:rPr>
              <a:t>Золтана</a:t>
            </a:r>
            <a:r>
              <a:rPr lang="ru-RU" sz="2400" b="1" dirty="0">
                <a:ln/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ln/>
                <a:solidFill>
                  <a:srgbClr val="660033"/>
                </a:solidFill>
              </a:rPr>
              <a:t>Кодая</a:t>
            </a:r>
            <a:r>
              <a:rPr lang="ru-RU" sz="2400" b="1" dirty="0">
                <a:ln/>
                <a:solidFill>
                  <a:srgbClr val="660033"/>
                </a:solidFill>
              </a:rPr>
              <a:t>.</a:t>
            </a:r>
            <a:endParaRPr lang="uk-UA" sz="2400" b="1" dirty="0">
              <a:ln/>
              <a:solidFill>
                <a:srgbClr val="660033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0142F22-620F-480B-9CD0-ED57683DFBEE}"/>
              </a:ext>
            </a:extLst>
          </p:cNvPr>
          <p:cNvSpPr/>
          <p:nvPr/>
        </p:nvSpPr>
        <p:spPr>
          <a:xfrm>
            <a:off x="1894789" y="1280189"/>
            <a:ext cx="8314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Система </a:t>
            </a:r>
            <a:r>
              <a:rPr lang="ru-RU" sz="2000" dirty="0" err="1"/>
              <a:t>Кодая</a:t>
            </a:r>
            <a:r>
              <a:rPr lang="ru-RU" sz="2000" dirty="0"/>
              <a:t> </a:t>
            </a:r>
            <a:r>
              <a:rPr lang="ru-RU" sz="2000" dirty="0" err="1"/>
              <a:t>розрахована</a:t>
            </a:r>
            <a:r>
              <a:rPr lang="ru-RU" sz="2000" dirty="0"/>
              <a:t> на </a:t>
            </a:r>
            <a:r>
              <a:rPr lang="ru-RU" sz="2000" dirty="0" err="1"/>
              <a:t>комплексний</a:t>
            </a:r>
            <a:r>
              <a:rPr lang="ru-RU" sz="2000" dirty="0"/>
              <a:t> </a:t>
            </a:r>
            <a:r>
              <a:rPr lang="ru-RU" sz="2000" dirty="0" err="1"/>
              <a:t>музичний</a:t>
            </a: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427FC3-D34E-4211-8A86-672F1F7F8C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472" y="1698426"/>
            <a:ext cx="4281073" cy="535871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43E8029-3592-42E7-8BC1-71BA4F27076B}"/>
              </a:ext>
            </a:extLst>
          </p:cNvPr>
          <p:cNvSpPr/>
          <p:nvPr/>
        </p:nvSpPr>
        <p:spPr>
          <a:xfrm>
            <a:off x="3911472" y="1698426"/>
            <a:ext cx="4110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 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Основні принципи та положення :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C2B38C2-B138-403D-AECA-69DF9063CA92}"/>
              </a:ext>
            </a:extLst>
          </p:cNvPr>
          <p:cNvSpPr/>
          <p:nvPr/>
        </p:nvSpPr>
        <p:spPr>
          <a:xfrm>
            <a:off x="263951" y="2252424"/>
            <a:ext cx="5832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/>
              <a:t>прищеплювати любов до музики кожній дитині;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/>
              <a:t>готувати не лише майбутніх професіоналів, а й аматорів;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/>
              <a:t>навчати музичної грамоти;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906BA14-A476-4A7C-AEDA-E6AA69CC5158}"/>
              </a:ext>
            </a:extLst>
          </p:cNvPr>
          <p:cNvSpPr/>
          <p:nvPr/>
        </p:nvSpPr>
        <p:spPr>
          <a:xfrm>
            <a:off x="6359950" y="2252424"/>
            <a:ext cx="5568099" cy="132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/>
              <a:t>починати музичну освіту якомога раніше;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/>
              <a:t>спонукати займатися музикою щодня;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/>
              <a:t>робити акцент на співі;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/>
              <a:t>засновувати навчання на народній музиці .</a:t>
            </a:r>
            <a:endParaRPr lang="uk-UA" sz="2400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AD8E48D-5070-42AE-A5C1-4CA03E0A4EC9}"/>
              </a:ext>
            </a:extLst>
          </p:cNvPr>
          <p:cNvSpPr/>
          <p:nvPr/>
        </p:nvSpPr>
        <p:spPr>
          <a:xfrm>
            <a:off x="3450210" y="3729751"/>
            <a:ext cx="5316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err="1"/>
              <a:t>Домінантні</a:t>
            </a:r>
            <a:r>
              <a:rPr lang="ru-RU" sz="2000" b="1" dirty="0"/>
              <a:t> </a:t>
            </a:r>
            <a:r>
              <a:rPr lang="ru-RU" sz="2000" b="1" dirty="0" err="1"/>
              <a:t>види</a:t>
            </a:r>
            <a:r>
              <a:rPr lang="ru-RU" sz="2000" b="1" dirty="0"/>
              <a:t> </a:t>
            </a:r>
            <a:r>
              <a:rPr lang="ru-RU" sz="2000" b="1" dirty="0" err="1"/>
              <a:t>діяльності</a:t>
            </a:r>
            <a:r>
              <a:rPr lang="ru-RU" sz="2000" b="1" dirty="0"/>
              <a:t> </a:t>
            </a:r>
            <a:r>
              <a:rPr lang="ru-RU" dirty="0"/>
              <a:t>—</a:t>
            </a:r>
            <a:r>
              <a:rPr lang="ru-RU" sz="2000" dirty="0"/>
              <a:t> </a:t>
            </a:r>
            <a:r>
              <a:rPr lang="ru-RU" sz="2000" dirty="0" err="1"/>
              <a:t>спів</a:t>
            </a:r>
            <a:r>
              <a:rPr lang="ru-RU" sz="2000" dirty="0"/>
              <a:t> та рухи. </a:t>
            </a:r>
            <a:endParaRPr lang="uk-UA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A68FDE3-5513-45DE-A45C-4AE436CBD5AD}"/>
              </a:ext>
            </a:extLst>
          </p:cNvPr>
          <p:cNvSpPr/>
          <p:nvPr/>
        </p:nvSpPr>
        <p:spPr>
          <a:xfrm>
            <a:off x="2413262" y="4147988"/>
            <a:ext cx="7795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err="1"/>
              <a:t>Музичний</a:t>
            </a:r>
            <a:r>
              <a:rPr lang="ru-RU" sz="2000" b="1" dirty="0"/>
              <a:t> </a:t>
            </a:r>
            <a:r>
              <a:rPr lang="ru-RU" sz="2000" b="1" dirty="0" err="1"/>
              <a:t>матеріал</a:t>
            </a:r>
            <a:r>
              <a:rPr lang="ru-RU" sz="2000" b="1" dirty="0"/>
              <a:t> </a:t>
            </a:r>
            <a:r>
              <a:rPr lang="ru-RU" sz="2000" dirty="0" err="1"/>
              <a:t>відповідає</a:t>
            </a:r>
            <a:r>
              <a:rPr lang="ru-RU" sz="2000" dirty="0"/>
              <a:t> </a:t>
            </a:r>
            <a:r>
              <a:rPr lang="ru-RU" sz="2000" dirty="0" err="1"/>
              <a:t>особливостям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 .</a:t>
            </a:r>
            <a:endParaRPr lang="uk-UA" sz="2000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FC47894-430E-4EB3-BF25-F0ECA59C408D}"/>
              </a:ext>
            </a:extLst>
          </p:cNvPr>
          <p:cNvSpPr/>
          <p:nvPr/>
        </p:nvSpPr>
        <p:spPr>
          <a:xfrm>
            <a:off x="0" y="4605576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 має вміти грати на музичному інструменті</a:t>
            </a:r>
            <a:r>
              <a:rPr lang="uk-UA" sz="2000" dirty="0"/>
              <a:t>: скрипці, </a:t>
            </a:r>
            <a:r>
              <a:rPr lang="uk-UA" sz="2000" dirty="0" err="1"/>
              <a:t>блокфлейті</a:t>
            </a:r>
            <a:r>
              <a:rPr lang="uk-UA" sz="2000" dirty="0"/>
              <a:t>, гітарі або металофоні. </a:t>
            </a:r>
          </a:p>
          <a:p>
            <a:pPr algn="ctr"/>
            <a:r>
              <a:rPr lang="uk-UA" sz="2000" dirty="0"/>
              <a:t>Фортепіано під час музичних занять не використовується! </a:t>
            </a:r>
          </a:p>
          <a:p>
            <a:pPr algn="ctr"/>
            <a:r>
              <a:rPr lang="uk-UA" sz="2000" dirty="0"/>
              <a:t>Інструмент є другорядним і поступається за значимістю вокальній мелодії.</a:t>
            </a:r>
          </a:p>
          <a:p>
            <a:pPr algn="ctr"/>
            <a:endParaRPr lang="uk-UA" sz="20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ABC03D5-1D08-4B2D-AD44-0FB0191AFCA2}"/>
              </a:ext>
            </a:extLst>
          </p:cNvPr>
          <p:cNvSpPr/>
          <p:nvPr/>
        </p:nvSpPr>
        <p:spPr>
          <a:xfrm>
            <a:off x="-197962" y="5750004"/>
            <a:ext cx="12389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dirty="0" err="1"/>
              <a:t>Музичний</a:t>
            </a:r>
            <a:r>
              <a:rPr lang="ru-RU" sz="2000" dirty="0"/>
              <a:t> </a:t>
            </a:r>
            <a:r>
              <a:rPr lang="ru-RU" sz="2000" dirty="0" err="1"/>
              <a:t>керівник</a:t>
            </a:r>
            <a:r>
              <a:rPr lang="ru-RU" sz="2000" dirty="0"/>
              <a:t> </a:t>
            </a:r>
            <a:r>
              <a:rPr lang="ru-RU" sz="2000" dirty="0" err="1"/>
              <a:t>співає</a:t>
            </a:r>
            <a:r>
              <a:rPr lang="ru-RU" sz="2000" dirty="0"/>
              <a:t>, </a:t>
            </a:r>
            <a:r>
              <a:rPr lang="ru-RU" sz="2000" dirty="0" err="1"/>
              <a:t>грає</a:t>
            </a:r>
            <a:r>
              <a:rPr lang="ru-RU" sz="2000" dirty="0"/>
              <a:t> на </a:t>
            </a:r>
            <a:r>
              <a:rPr lang="ru-RU" sz="2000" dirty="0" err="1"/>
              <a:t>металофоні</a:t>
            </a:r>
            <a:r>
              <a:rPr lang="ru-RU" sz="2000" dirty="0"/>
              <a:t> </a:t>
            </a:r>
            <a:r>
              <a:rPr lang="ru-RU" sz="2000" dirty="0" err="1"/>
              <a:t>прості</a:t>
            </a:r>
            <a:r>
              <a:rPr lang="ru-RU" sz="2000" dirty="0"/>
              <a:t> </a:t>
            </a:r>
            <a:r>
              <a:rPr lang="ru-RU" sz="2000" dirty="0" err="1"/>
              <a:t>мелодії</a:t>
            </a:r>
            <a:r>
              <a:rPr lang="ru-RU" sz="2000" dirty="0"/>
              <a:t>, </a:t>
            </a:r>
            <a:r>
              <a:rPr lang="ru-RU" sz="2000" dirty="0" err="1"/>
              <a:t>простукує</a:t>
            </a:r>
            <a:r>
              <a:rPr lang="ru-RU" sz="2000" dirty="0"/>
              <a:t> ритм </a:t>
            </a:r>
            <a:r>
              <a:rPr lang="ru-RU" sz="2000" dirty="0" err="1"/>
              <a:t>паличками</a:t>
            </a:r>
            <a:r>
              <a:rPr lang="ru-RU" sz="2000" dirty="0"/>
              <a:t> </a:t>
            </a:r>
          </a:p>
          <a:p>
            <a:pPr algn="ctr"/>
            <a:r>
              <a:rPr lang="ru-RU" sz="2000" dirty="0" err="1"/>
              <a:t>або</a:t>
            </a:r>
            <a:r>
              <a:rPr lang="ru-RU" sz="2000" dirty="0"/>
              <a:t> на </a:t>
            </a:r>
            <a:r>
              <a:rPr lang="ru-RU" sz="2000" dirty="0" err="1"/>
              <a:t>найпростішій</a:t>
            </a:r>
            <a:r>
              <a:rPr lang="ru-RU" sz="2000" dirty="0"/>
              <a:t> </a:t>
            </a:r>
            <a:r>
              <a:rPr lang="ru-RU" sz="2000" dirty="0" err="1"/>
              <a:t>перкусії</a:t>
            </a:r>
            <a:r>
              <a:rPr lang="ru-RU" sz="2000" dirty="0"/>
              <a:t>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62593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C26583-EAF8-4FC5-B8DB-F1AD4F83D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Стрічка: вигнута та нахилена вгору 5">
            <a:extLst>
              <a:ext uri="{FF2B5EF4-FFF2-40B4-BE49-F238E27FC236}">
                <a16:creationId xmlns:a16="http://schemas.microsoft.com/office/drawing/2014/main" id="{A53BA7EB-47EE-44C3-B38B-A2124D551B82}"/>
              </a:ext>
            </a:extLst>
          </p:cNvPr>
          <p:cNvSpPr/>
          <p:nvPr/>
        </p:nvSpPr>
        <p:spPr>
          <a:xfrm>
            <a:off x="3365369" y="245098"/>
            <a:ext cx="5505254" cy="989813"/>
          </a:xfrm>
          <a:prstGeom prst="ellipseRibbon2">
            <a:avLst>
              <a:gd name="adj1" fmla="val 25000"/>
              <a:gd name="adj2" fmla="val 65319"/>
              <a:gd name="adj3" fmla="val 12500"/>
            </a:avLst>
          </a:prstGeom>
          <a:solidFill>
            <a:srgbClr val="CCECFF"/>
          </a:solidFill>
          <a:ln w="285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400" b="1">
                <a:ln/>
                <a:solidFill>
                  <a:srgbClr val="660033"/>
                </a:solidFill>
              </a:rPr>
              <a:t>Вальфдорська педагогіка Рудольфа Штайнера </a:t>
            </a:r>
            <a:endParaRPr lang="uk-UA" sz="2400" b="1" dirty="0">
              <a:ln/>
              <a:solidFill>
                <a:srgbClr val="660033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A5C80DF-ABAD-4302-A038-328FC3FBA0F0}"/>
              </a:ext>
            </a:extLst>
          </p:cNvPr>
          <p:cNvSpPr/>
          <p:nvPr/>
        </p:nvSpPr>
        <p:spPr>
          <a:xfrm>
            <a:off x="1649691" y="1395167"/>
            <a:ext cx="9125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Рудольф Штайнер надавав великого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у </a:t>
            </a:r>
            <a:r>
              <a:rPr lang="ru-RU" sz="2000" dirty="0" err="1"/>
              <a:t>ранньому</a:t>
            </a:r>
            <a:r>
              <a:rPr lang="ru-RU" sz="2000" dirty="0"/>
              <a:t> </a:t>
            </a:r>
            <a:r>
              <a:rPr lang="ru-RU" sz="2000" dirty="0" err="1"/>
              <a:t>віці</a:t>
            </a:r>
            <a:r>
              <a:rPr lang="ru-RU" sz="2000" dirty="0"/>
              <a:t>.</a:t>
            </a:r>
            <a:endParaRPr lang="uk-UA" sz="2000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E016776-4DA8-4D72-9451-AC3D7A2A5EF7}"/>
              </a:ext>
            </a:extLst>
          </p:cNvPr>
          <p:cNvSpPr/>
          <p:nvPr/>
        </p:nvSpPr>
        <p:spPr>
          <a:xfrm>
            <a:off x="480767" y="1795278"/>
            <a:ext cx="11453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dirty="0" err="1"/>
              <a:t>Прихильники</a:t>
            </a:r>
            <a:r>
              <a:rPr lang="ru-RU" sz="2000" dirty="0"/>
              <a:t> </a:t>
            </a:r>
            <a:r>
              <a:rPr lang="ru-RU" sz="2000" dirty="0" err="1"/>
              <a:t>вальдорфської</a:t>
            </a:r>
            <a:r>
              <a:rPr lang="ru-RU" sz="2000" dirty="0"/>
              <a:t> </a:t>
            </a:r>
            <a:r>
              <a:rPr lang="ru-RU" sz="2000" dirty="0" err="1"/>
              <a:t>педагогіки</a:t>
            </a:r>
            <a:r>
              <a:rPr lang="ru-RU" sz="2000" dirty="0"/>
              <a:t> </a:t>
            </a:r>
            <a:r>
              <a:rPr lang="ru-RU" sz="2000" dirty="0" err="1"/>
              <a:t>виходять</a:t>
            </a:r>
            <a:r>
              <a:rPr lang="ru-RU" sz="2000" dirty="0"/>
              <a:t> з того </a:t>
            </a:r>
            <a:r>
              <a:rPr lang="ru-RU" sz="2000" dirty="0" err="1"/>
              <a:t>положення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інтелекту</a:t>
            </a:r>
            <a:r>
              <a:rPr lang="ru-RU" sz="2000" dirty="0"/>
              <a:t> повинен бути включено в </a:t>
            </a:r>
            <a:r>
              <a:rPr lang="ru-RU" sz="2000" dirty="0" err="1"/>
              <a:t>загальний</a:t>
            </a: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особистості</a:t>
            </a:r>
            <a:r>
              <a:rPr lang="ru-RU" sz="2000" dirty="0"/>
              <a:t> – </a:t>
            </a:r>
            <a:r>
              <a:rPr lang="ru-RU" sz="2000" dirty="0" err="1"/>
              <a:t>насамперед</a:t>
            </a:r>
            <a:r>
              <a:rPr lang="ru-RU" sz="2000" dirty="0"/>
              <a:t> </a:t>
            </a:r>
            <a:r>
              <a:rPr lang="ru-RU" sz="2000" dirty="0" err="1"/>
              <a:t>психосоматичний</a:t>
            </a:r>
            <a:r>
              <a:rPr lang="ru-RU" sz="2000" dirty="0"/>
              <a:t>, </a:t>
            </a:r>
            <a:r>
              <a:rPr lang="ru-RU" sz="2000" dirty="0" err="1"/>
              <a:t>емоційний</a:t>
            </a:r>
            <a:r>
              <a:rPr lang="ru-RU" sz="2000" dirty="0"/>
              <a:t>, </a:t>
            </a:r>
            <a:r>
              <a:rPr lang="ru-RU" sz="2000" dirty="0" err="1"/>
              <a:t>соціальний</a:t>
            </a:r>
            <a:r>
              <a:rPr lang="ru-RU" sz="2000" dirty="0"/>
              <a:t> і </a:t>
            </a:r>
            <a:r>
              <a:rPr lang="ru-RU" sz="2000" dirty="0" err="1"/>
              <a:t>практичний</a:t>
            </a:r>
            <a:r>
              <a:rPr lang="ru-RU" sz="2000" dirty="0"/>
              <a:t>.</a:t>
            </a:r>
          </a:p>
          <a:p>
            <a:pPr algn="ctr"/>
            <a:endParaRPr lang="uk-UA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428CEC-0501-479B-9933-3C4B4E75CF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659" y="2926719"/>
            <a:ext cx="4213781" cy="646331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9F4363E-C1E9-456E-9F80-B976DD13219D}"/>
              </a:ext>
            </a:extLst>
          </p:cNvPr>
          <p:cNvSpPr/>
          <p:nvPr/>
        </p:nvSpPr>
        <p:spPr>
          <a:xfrm>
            <a:off x="4345757" y="2887787"/>
            <a:ext cx="3676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Основні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принципи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роботи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вальдорфського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дитячого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садка: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0092654-55C8-418B-98FC-72BAFAB4A966}"/>
              </a:ext>
            </a:extLst>
          </p:cNvPr>
          <p:cNvSpPr/>
          <p:nvPr/>
        </p:nvSpPr>
        <p:spPr>
          <a:xfrm>
            <a:off x="131975" y="3534118"/>
            <a:ext cx="5964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/>
              <a:t>створення атмосфери, сприятливої для розвитку;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/>
              <a:t>виховання через наслідування і приклад;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/>
              <a:t>культивування різноманітних форм ігрової діяльності;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2DC909A-9606-42D9-A1C4-BAD5C6C80090}"/>
              </a:ext>
            </a:extLst>
          </p:cNvPr>
          <p:cNvSpPr/>
          <p:nvPr/>
        </p:nvSpPr>
        <p:spPr>
          <a:xfrm>
            <a:off x="5948314" y="3659831"/>
            <a:ext cx="6243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/>
              <a:t>створення простору, що сприяє розвитку вільної гри;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/>
              <a:t>організація здорового ритму життя групи;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/>
              <a:t>заняття різними видами трудової діяльності і  мистецтвами.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F1D30BC-69B8-44DB-A7ED-1EA91A3F088D}"/>
              </a:ext>
            </a:extLst>
          </p:cNvPr>
          <p:cNvSpPr/>
          <p:nvPr/>
        </p:nvSpPr>
        <p:spPr>
          <a:xfrm>
            <a:off x="3063711" y="5021620"/>
            <a:ext cx="6052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/>
              <a:t>Вальдорфський</a:t>
            </a:r>
            <a:r>
              <a:rPr lang="ru-RU" sz="2000" b="1" i="1" dirty="0"/>
              <a:t> дитячий садок – </a:t>
            </a:r>
            <a:r>
              <a:rPr lang="ru-RU" sz="2000" b="1" i="1" dirty="0" err="1"/>
              <a:t>це</a:t>
            </a:r>
            <a:r>
              <a:rPr lang="ru-RU" sz="2000" b="1" i="1" dirty="0"/>
              <a:t> садок </a:t>
            </a:r>
            <a:r>
              <a:rPr lang="ru-RU" sz="2000" b="1" i="1" dirty="0" err="1"/>
              <a:t>гри</a:t>
            </a:r>
            <a:r>
              <a:rPr lang="ru-RU" sz="2000" b="1" i="1" dirty="0"/>
              <a:t>. </a:t>
            </a:r>
            <a:endParaRPr lang="uk-UA" sz="2000" b="1" i="1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A281B04-D614-420A-AA7A-FCC9EDB81C57}"/>
              </a:ext>
            </a:extLst>
          </p:cNvPr>
          <p:cNvSpPr/>
          <p:nvPr/>
        </p:nvSpPr>
        <p:spPr>
          <a:xfrm>
            <a:off x="480767" y="5524384"/>
            <a:ext cx="11170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b="1" dirty="0"/>
              <a:t>Свята </a:t>
            </a:r>
            <a:r>
              <a:rPr lang="ru-RU" sz="2000" b="1" dirty="0" err="1"/>
              <a:t>відповідають</a:t>
            </a:r>
            <a:r>
              <a:rPr lang="ru-RU" sz="2000" b="1" dirty="0"/>
              <a:t> духу </a:t>
            </a:r>
            <a:r>
              <a:rPr lang="ru-RU" sz="2000" b="1" dirty="0" err="1"/>
              <a:t>народних</a:t>
            </a:r>
            <a:r>
              <a:rPr lang="ru-RU" sz="2000" b="1" dirty="0"/>
              <a:t> </a:t>
            </a:r>
            <a:r>
              <a:rPr lang="ru-RU" sz="2000" b="1" dirty="0" err="1"/>
              <a:t>традицій</a:t>
            </a:r>
            <a:r>
              <a:rPr lang="ru-RU" sz="2000" b="1" dirty="0"/>
              <a:t>. </a:t>
            </a:r>
          </a:p>
          <a:p>
            <a:pPr algn="ctr"/>
            <a:r>
              <a:rPr lang="ru-RU" sz="2000" b="1" dirty="0"/>
              <a:t>Свято – не </a:t>
            </a:r>
            <a:r>
              <a:rPr lang="ru-RU" sz="2000" b="1" dirty="0" err="1"/>
              <a:t>демонстрація</a:t>
            </a:r>
            <a:r>
              <a:rPr lang="ru-RU" sz="2000" b="1" dirty="0"/>
              <a:t> </a:t>
            </a:r>
            <a:r>
              <a:rPr lang="ru-RU" sz="2000" b="1" dirty="0" err="1"/>
              <a:t>досягнень</a:t>
            </a:r>
            <a:r>
              <a:rPr lang="ru-RU" sz="2000" b="1" dirty="0"/>
              <a:t>, а </a:t>
            </a:r>
            <a:r>
              <a:rPr lang="ru-RU" sz="2000" b="1" dirty="0" err="1"/>
              <a:t>важлива</a:t>
            </a:r>
            <a:r>
              <a:rPr lang="ru-RU" sz="2000" b="1" dirty="0"/>
              <a:t> </a:t>
            </a:r>
            <a:r>
              <a:rPr lang="ru-RU" sz="2000" b="1" dirty="0" err="1"/>
              <a:t>частина</a:t>
            </a:r>
            <a:r>
              <a:rPr lang="ru-RU" sz="2000" b="1" dirty="0"/>
              <a:t> </a:t>
            </a:r>
            <a:r>
              <a:rPr lang="ru-RU" sz="2000" b="1" dirty="0" err="1"/>
              <a:t>життя</a:t>
            </a:r>
            <a:r>
              <a:rPr lang="ru-RU" sz="2000" b="1" dirty="0"/>
              <a:t> </a:t>
            </a:r>
            <a:r>
              <a:rPr lang="ru-RU" sz="2000" b="1" dirty="0" err="1"/>
              <a:t>дітей</a:t>
            </a:r>
            <a:r>
              <a:rPr lang="ru-RU" sz="2000" b="1" dirty="0"/>
              <a:t> у </a:t>
            </a:r>
            <a:r>
              <a:rPr lang="ru-RU" sz="2000" b="1" dirty="0" err="1"/>
              <a:t>групі</a:t>
            </a:r>
            <a:r>
              <a:rPr lang="ru-RU" sz="2000" b="1" dirty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3841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C26583-EAF8-4FC5-B8DB-F1AD4F83D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856"/>
            <a:ext cx="12192000" cy="6858001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C052C2E-D235-4A8D-BD07-9A2CC91692A1}"/>
              </a:ext>
            </a:extLst>
          </p:cNvPr>
          <p:cNvSpPr/>
          <p:nvPr/>
        </p:nvSpPr>
        <p:spPr>
          <a:xfrm>
            <a:off x="425828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.</a:t>
            </a:r>
          </a:p>
        </p:txBody>
      </p:sp>
      <p:sp>
        <p:nvSpPr>
          <p:cNvPr id="6" name="Стрічка: вигнута та нахилена вгору 5">
            <a:extLst>
              <a:ext uri="{FF2B5EF4-FFF2-40B4-BE49-F238E27FC236}">
                <a16:creationId xmlns:a16="http://schemas.microsoft.com/office/drawing/2014/main" id="{A53BA7EB-47EE-44C3-B38B-A2124D551B82}"/>
              </a:ext>
            </a:extLst>
          </p:cNvPr>
          <p:cNvSpPr/>
          <p:nvPr/>
        </p:nvSpPr>
        <p:spPr>
          <a:xfrm>
            <a:off x="3195687" y="141402"/>
            <a:ext cx="5751920" cy="952107"/>
          </a:xfrm>
          <a:prstGeom prst="ellipseRibbon2">
            <a:avLst>
              <a:gd name="adj1" fmla="val 25000"/>
              <a:gd name="adj2" fmla="val 65319"/>
              <a:gd name="adj3" fmla="val 12500"/>
            </a:avLst>
          </a:prstGeom>
          <a:solidFill>
            <a:srgbClr val="CCECFF"/>
          </a:solidFill>
          <a:ln w="285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400" b="1">
                <a:ln/>
                <a:solidFill>
                  <a:srgbClr val="660033"/>
                </a:solidFill>
              </a:rPr>
              <a:t>Педагогічна мнемотехніка Петра Рамуса</a:t>
            </a:r>
            <a:endParaRPr lang="uk-UA" sz="2400" b="1" dirty="0">
              <a:ln/>
              <a:solidFill>
                <a:srgbClr val="660033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8688515-7E99-4AC1-BE27-A2842FFCF7D8}"/>
              </a:ext>
            </a:extLst>
          </p:cNvPr>
          <p:cNvSpPr/>
          <p:nvPr/>
        </p:nvSpPr>
        <p:spPr>
          <a:xfrm>
            <a:off x="509047" y="1093509"/>
            <a:ext cx="11378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 </a:t>
            </a:r>
            <a:r>
              <a:rPr lang="uk-UA" sz="2000" b="1" dirty="0"/>
              <a:t>«Мнемотехніка» </a:t>
            </a:r>
            <a:r>
              <a:rPr lang="uk-UA" sz="2000" dirty="0"/>
              <a:t>і </a:t>
            </a:r>
            <a:r>
              <a:rPr lang="uk-UA" sz="2000" b="1" dirty="0"/>
              <a:t>«Мнемоніка» </a:t>
            </a:r>
            <a:r>
              <a:rPr lang="uk-UA" sz="2000" dirty="0"/>
              <a:t>слово грецького походження , які означають одне і теж  - </a:t>
            </a:r>
          </a:p>
          <a:p>
            <a:pPr algn="ctr"/>
            <a:r>
              <a:rPr lang="uk-UA" sz="2000" b="1" i="1" dirty="0"/>
              <a:t>техніка запам’ятовування.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9FFBC4B-35FA-41D6-8CD8-9734A6FB985F}"/>
              </a:ext>
            </a:extLst>
          </p:cNvPr>
          <p:cNvSpPr/>
          <p:nvPr/>
        </p:nvSpPr>
        <p:spPr>
          <a:xfrm>
            <a:off x="113122" y="1696825"/>
            <a:ext cx="120788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Засновником педагогічної мнемотехніки вважається Петро </a:t>
            </a:r>
            <a:r>
              <a:rPr lang="uk-UA" sz="2000" dirty="0" err="1"/>
              <a:t>Рамус</a:t>
            </a:r>
            <a:r>
              <a:rPr lang="uk-UA" sz="2000" dirty="0"/>
              <a:t> . </a:t>
            </a:r>
          </a:p>
          <a:p>
            <a:pPr algn="ctr"/>
            <a:r>
              <a:rPr lang="uk-UA" sz="2000" b="1" dirty="0"/>
              <a:t>Педагогічна мнемотехніка, </a:t>
            </a:r>
            <a:r>
              <a:rPr lang="uk-UA" sz="2000" dirty="0"/>
              <a:t>не заснована на візуальному мисленні,  вона доступна і зрозуміла для більшості людей. Вона робить акцент на природне запам'ятовування при інтенсивному «пережовуванні» досліджуваного матеріалу. Це організація навчального процесу у вигляді гри. </a:t>
            </a:r>
          </a:p>
          <a:p>
            <a:endParaRPr lang="uk-UA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C4A813-C13C-476D-BC72-FFC24DE46C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537" y="2969285"/>
            <a:ext cx="3389578" cy="707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C1B68B-96B8-4A79-8884-C67BA190E6BE}"/>
              </a:ext>
            </a:extLst>
          </p:cNvPr>
          <p:cNvSpPr txBox="1"/>
          <p:nvPr/>
        </p:nvSpPr>
        <p:spPr>
          <a:xfrm>
            <a:off x="4176074" y="2969285"/>
            <a:ext cx="395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Використання під </a:t>
            </a:r>
          </a:p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час музичних занять:</a:t>
            </a:r>
          </a:p>
        </p:txBody>
      </p:sp>
      <p:sp>
        <p:nvSpPr>
          <p:cNvPr id="11" name="Прямокутник: округлені верхні кути 10">
            <a:extLst>
              <a:ext uri="{FF2B5EF4-FFF2-40B4-BE49-F238E27FC236}">
                <a16:creationId xmlns:a16="http://schemas.microsoft.com/office/drawing/2014/main" id="{0448EA01-D0FD-4B9F-B86B-5F39F2297CB3}"/>
              </a:ext>
            </a:extLst>
          </p:cNvPr>
          <p:cNvSpPr/>
          <p:nvPr/>
        </p:nvSpPr>
        <p:spPr>
          <a:xfrm>
            <a:off x="509047" y="3930661"/>
            <a:ext cx="1889014" cy="414780"/>
          </a:xfrm>
          <a:prstGeom prst="round2SameRect">
            <a:avLst/>
          </a:prstGeom>
          <a:solidFill>
            <a:srgbClr val="99CCFF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СПІВИ</a:t>
            </a:r>
          </a:p>
        </p:txBody>
      </p:sp>
      <p:sp>
        <p:nvSpPr>
          <p:cNvPr id="12" name="Прямокутник: округлені верхні кути 11">
            <a:extLst>
              <a:ext uri="{FF2B5EF4-FFF2-40B4-BE49-F238E27FC236}">
                <a16:creationId xmlns:a16="http://schemas.microsoft.com/office/drawing/2014/main" id="{E6B4E2AE-F1DA-4E8F-9AB4-25E02C30468A}"/>
              </a:ext>
            </a:extLst>
          </p:cNvPr>
          <p:cNvSpPr/>
          <p:nvPr/>
        </p:nvSpPr>
        <p:spPr>
          <a:xfrm>
            <a:off x="3046940" y="3930661"/>
            <a:ext cx="2203792" cy="527678"/>
          </a:xfrm>
          <a:prstGeom prst="round2SameRect">
            <a:avLst/>
          </a:prstGeom>
          <a:solidFill>
            <a:srgbClr val="99CCFF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СЛУХАННЯ МУЗИКИ</a:t>
            </a:r>
          </a:p>
        </p:txBody>
      </p:sp>
      <p:sp>
        <p:nvSpPr>
          <p:cNvPr id="13" name="Прямокутник: округлені верхні кути 12">
            <a:extLst>
              <a:ext uri="{FF2B5EF4-FFF2-40B4-BE49-F238E27FC236}">
                <a16:creationId xmlns:a16="http://schemas.microsoft.com/office/drawing/2014/main" id="{098373DB-E8F8-45F8-A45D-03C17BDB75DE}"/>
              </a:ext>
            </a:extLst>
          </p:cNvPr>
          <p:cNvSpPr/>
          <p:nvPr/>
        </p:nvSpPr>
        <p:spPr>
          <a:xfrm>
            <a:off x="6751672" y="3930661"/>
            <a:ext cx="2203792" cy="527678"/>
          </a:xfrm>
          <a:prstGeom prst="round2SameRect">
            <a:avLst/>
          </a:prstGeom>
          <a:solidFill>
            <a:srgbClr val="99CCFF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МУЗИЧНО – РИТМ.</a:t>
            </a:r>
          </a:p>
          <a:p>
            <a:pPr algn="ctr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РУХИ</a:t>
            </a:r>
          </a:p>
        </p:txBody>
      </p:sp>
      <p:sp>
        <p:nvSpPr>
          <p:cNvPr id="14" name="Прямокутник: округлені верхні кути 13">
            <a:extLst>
              <a:ext uri="{FF2B5EF4-FFF2-40B4-BE49-F238E27FC236}">
                <a16:creationId xmlns:a16="http://schemas.microsoft.com/office/drawing/2014/main" id="{1E4702A6-D0F6-4C64-AC2C-477B460A3D05}"/>
              </a:ext>
            </a:extLst>
          </p:cNvPr>
          <p:cNvSpPr/>
          <p:nvPr/>
        </p:nvSpPr>
        <p:spPr>
          <a:xfrm>
            <a:off x="9530499" y="3892638"/>
            <a:ext cx="1889014" cy="404698"/>
          </a:xfrm>
          <a:prstGeom prst="round2SameRect">
            <a:avLst/>
          </a:prstGeom>
          <a:solidFill>
            <a:srgbClr val="99CCFF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ГРА НА ДМІ</a:t>
            </a:r>
          </a:p>
        </p:txBody>
      </p:sp>
      <p:sp>
        <p:nvSpPr>
          <p:cNvPr id="16" name="Блок-схема: документ 15">
            <a:extLst>
              <a:ext uri="{FF2B5EF4-FFF2-40B4-BE49-F238E27FC236}">
                <a16:creationId xmlns:a16="http://schemas.microsoft.com/office/drawing/2014/main" id="{6D8172C6-8C1A-44F6-BE96-21BA4870457E}"/>
              </a:ext>
            </a:extLst>
          </p:cNvPr>
          <p:cNvSpPr/>
          <p:nvPr/>
        </p:nvSpPr>
        <p:spPr>
          <a:xfrm>
            <a:off x="509047" y="4786698"/>
            <a:ext cx="1954998" cy="1832837"/>
          </a:xfrm>
          <a:prstGeom prst="flowChartDocument">
            <a:avLst/>
          </a:prstGeom>
          <a:solidFill>
            <a:srgbClr val="CCFF99"/>
          </a:solidFill>
          <a:ln w="28575">
            <a:solidFill>
              <a:srgbClr val="66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розучування текстів пісень, закріплення форми та структури, ритму, руху мелодії  </a:t>
            </a:r>
          </a:p>
        </p:txBody>
      </p:sp>
      <p:sp>
        <p:nvSpPr>
          <p:cNvPr id="17" name="Блок-схема: документ 16">
            <a:extLst>
              <a:ext uri="{FF2B5EF4-FFF2-40B4-BE49-F238E27FC236}">
                <a16:creationId xmlns:a16="http://schemas.microsoft.com/office/drawing/2014/main" id="{93BC1F52-1DB0-463B-9597-F71DD40ADE2B}"/>
              </a:ext>
            </a:extLst>
          </p:cNvPr>
          <p:cNvSpPr/>
          <p:nvPr/>
        </p:nvSpPr>
        <p:spPr>
          <a:xfrm flipH="1">
            <a:off x="3046938" y="4786699"/>
            <a:ext cx="2203792" cy="1812066"/>
          </a:xfrm>
          <a:prstGeom prst="flowChartDocument">
            <a:avLst/>
          </a:prstGeom>
          <a:solidFill>
            <a:srgbClr val="CCFF99"/>
          </a:solidFill>
          <a:ln w="28575">
            <a:solidFill>
              <a:srgbClr val="66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вивчення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закріплення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форми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музичного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твору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засобів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музичної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виразності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uk-UA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Блок-схема: документ 17">
            <a:extLst>
              <a:ext uri="{FF2B5EF4-FFF2-40B4-BE49-F238E27FC236}">
                <a16:creationId xmlns:a16="http://schemas.microsoft.com/office/drawing/2014/main" id="{C2705423-6904-4938-800D-5F3B5E4B6189}"/>
              </a:ext>
            </a:extLst>
          </p:cNvPr>
          <p:cNvSpPr/>
          <p:nvPr/>
        </p:nvSpPr>
        <p:spPr>
          <a:xfrm>
            <a:off x="6843860" y="4807468"/>
            <a:ext cx="2103746" cy="1812067"/>
          </a:xfrm>
          <a:prstGeom prst="flowChartDocument">
            <a:avLst/>
          </a:prstGeom>
          <a:solidFill>
            <a:srgbClr val="CCFF99"/>
          </a:solidFill>
          <a:ln w="28575">
            <a:solidFill>
              <a:srgbClr val="66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2">
                    <a:lumMod val="50000"/>
                  </a:schemeClr>
                </a:solidFill>
              </a:rPr>
              <a:t>вивчення різноманітних перешикувань , розучування елементів таночків.</a:t>
            </a:r>
          </a:p>
        </p:txBody>
      </p:sp>
      <p:sp>
        <p:nvSpPr>
          <p:cNvPr id="19" name="Блок-схема: документ 18">
            <a:extLst>
              <a:ext uri="{FF2B5EF4-FFF2-40B4-BE49-F238E27FC236}">
                <a16:creationId xmlns:a16="http://schemas.microsoft.com/office/drawing/2014/main" id="{4CD33B26-F5A4-461C-BB40-3D63F3A8A61D}"/>
              </a:ext>
            </a:extLst>
          </p:cNvPr>
          <p:cNvSpPr/>
          <p:nvPr/>
        </p:nvSpPr>
        <p:spPr>
          <a:xfrm flipH="1">
            <a:off x="9596229" y="4786698"/>
            <a:ext cx="1889013" cy="1812066"/>
          </a:xfrm>
          <a:prstGeom prst="flowChartDocument">
            <a:avLst/>
          </a:prstGeom>
          <a:solidFill>
            <a:srgbClr val="CCFF99"/>
          </a:solidFill>
          <a:ln w="28575">
            <a:solidFill>
              <a:srgbClr val="66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ритмічні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партитури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 та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партитури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гри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в шумовому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оркестрі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uk-UA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3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03D1EE-324A-4189-AB93-97DEE233F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1" y="0"/>
            <a:ext cx="12167617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2A49962-C018-477C-9D14-2CB529729ADC}"/>
              </a:ext>
            </a:extLst>
          </p:cNvPr>
          <p:cNvSpPr/>
          <p:nvPr/>
        </p:nvSpPr>
        <p:spPr>
          <a:xfrm>
            <a:off x="1989056" y="273378"/>
            <a:ext cx="9492791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dirty="0"/>
              <a:t>          На сучасному етапі розвитку суспільства  почали з’являтися  нові інноваційні технології, які  знаходять своє втілення в різних сферах нашого життя та стрімко інтегруються в сучасну систему освіти. </a:t>
            </a:r>
          </a:p>
        </p:txBody>
      </p:sp>
      <p:sp>
        <p:nvSpPr>
          <p:cNvPr id="5" name="Сувій: горизонтальний 4">
            <a:extLst>
              <a:ext uri="{FF2B5EF4-FFF2-40B4-BE49-F238E27FC236}">
                <a16:creationId xmlns:a16="http://schemas.microsoft.com/office/drawing/2014/main" id="{639FA7DA-5918-4EE1-A802-95C4B54DD1D3}"/>
              </a:ext>
            </a:extLst>
          </p:cNvPr>
          <p:cNvSpPr/>
          <p:nvPr/>
        </p:nvSpPr>
        <p:spPr>
          <a:xfrm>
            <a:off x="4022102" y="2049364"/>
            <a:ext cx="4348900" cy="1033272"/>
          </a:xfrm>
          <a:prstGeom prst="horizontalScroll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-</a:t>
            </a:r>
            <a:r>
              <a:rPr lang="uk-UA" sz="20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Інформаційно – комунікаційні технології </a:t>
            </a:r>
            <a:endParaRPr lang="uk-UA" sz="2000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Сувій: горизонтальний 5">
            <a:extLst>
              <a:ext uri="{FF2B5EF4-FFF2-40B4-BE49-F238E27FC236}">
                <a16:creationId xmlns:a16="http://schemas.microsoft.com/office/drawing/2014/main" id="{A757216E-8C1E-443F-AC08-03DFFE5EBE8D}"/>
              </a:ext>
            </a:extLst>
          </p:cNvPr>
          <p:cNvSpPr/>
          <p:nvPr/>
        </p:nvSpPr>
        <p:spPr>
          <a:xfrm flipH="1">
            <a:off x="6735450" y="3429000"/>
            <a:ext cx="3775826" cy="1033272"/>
          </a:xfrm>
          <a:prstGeom prst="horizontalScroll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-</a:t>
            </a:r>
            <a:r>
              <a:rPr lang="uk-UA" sz="20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Техніка </a:t>
            </a:r>
            <a:r>
              <a:rPr lang="uk-UA" sz="2000" b="1" dirty="0" err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сюжетотворення</a:t>
            </a:r>
            <a:r>
              <a:rPr lang="uk-UA" sz="20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uk-UA" sz="2000" b="1" dirty="0" err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сторітелінг</a:t>
            </a:r>
            <a:r>
              <a:rPr lang="uk-UA" sz="20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(</a:t>
            </a:r>
            <a:r>
              <a:rPr lang="en-US" sz="20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Storytelling)</a:t>
            </a:r>
            <a:endParaRPr lang="uk-UA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Сувій: горизонтальний 6">
            <a:extLst>
              <a:ext uri="{FF2B5EF4-FFF2-40B4-BE49-F238E27FC236}">
                <a16:creationId xmlns:a16="http://schemas.microsoft.com/office/drawing/2014/main" id="{D3CCF4D7-5988-4F5B-9992-83FE2EEB3A95}"/>
              </a:ext>
            </a:extLst>
          </p:cNvPr>
          <p:cNvSpPr/>
          <p:nvPr/>
        </p:nvSpPr>
        <p:spPr>
          <a:xfrm>
            <a:off x="1680723" y="3429000"/>
            <a:ext cx="4201603" cy="1033272"/>
          </a:xfrm>
          <a:prstGeom prst="horizontalScroll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Інтегрована</a:t>
            </a:r>
            <a:r>
              <a:rPr lang="ru-RU" sz="20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dirty="0" err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освітня</a:t>
            </a:r>
            <a:r>
              <a:rPr lang="ru-RU" sz="20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dirty="0" err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технологія</a:t>
            </a:r>
            <a:r>
              <a:rPr lang="ru-RU" sz="20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— </a:t>
            </a:r>
          </a:p>
          <a:p>
            <a:pPr algn="ctr"/>
            <a:r>
              <a:rPr lang="ru-RU" sz="2000" b="1" dirty="0" err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стрім</a:t>
            </a:r>
            <a:r>
              <a:rPr lang="ru-RU" sz="20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(STREAM) </a:t>
            </a:r>
            <a:endParaRPr lang="uk-UA" sz="2000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F070E-7C9A-42DC-AF02-BA155D2714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087" y="4209597"/>
            <a:ext cx="4201603" cy="25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C26583-EAF8-4FC5-B8DB-F1AD4F83D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C052C2E-D235-4A8D-BD07-9A2CC91692A1}"/>
              </a:ext>
            </a:extLst>
          </p:cNvPr>
          <p:cNvSpPr/>
          <p:nvPr/>
        </p:nvSpPr>
        <p:spPr>
          <a:xfrm>
            <a:off x="425828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.</a:t>
            </a:r>
          </a:p>
        </p:txBody>
      </p:sp>
      <p:sp>
        <p:nvSpPr>
          <p:cNvPr id="6" name="Стрічка: вигнута та нахилена вгору 5">
            <a:extLst>
              <a:ext uri="{FF2B5EF4-FFF2-40B4-BE49-F238E27FC236}">
                <a16:creationId xmlns:a16="http://schemas.microsoft.com/office/drawing/2014/main" id="{A53BA7EB-47EE-44C3-B38B-A2124D551B82}"/>
              </a:ext>
            </a:extLst>
          </p:cNvPr>
          <p:cNvSpPr/>
          <p:nvPr/>
        </p:nvSpPr>
        <p:spPr>
          <a:xfrm>
            <a:off x="2960016" y="122549"/>
            <a:ext cx="6542203" cy="961533"/>
          </a:xfrm>
          <a:prstGeom prst="ellipseRibbon2">
            <a:avLst>
              <a:gd name="adj1" fmla="val 25000"/>
              <a:gd name="adj2" fmla="val 65319"/>
              <a:gd name="adj3" fmla="val 12500"/>
            </a:avLst>
          </a:prstGeom>
          <a:solidFill>
            <a:srgbClr val="CCECFF"/>
          </a:solidFill>
          <a:ln w="285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400" b="1" dirty="0">
                <a:ln/>
                <a:solidFill>
                  <a:srgbClr val="660033"/>
                </a:solidFill>
              </a:rPr>
              <a:t>Інформаційно – комунікаційні </a:t>
            </a:r>
          </a:p>
          <a:p>
            <a:pPr algn="ctr"/>
            <a:r>
              <a:rPr lang="uk-UA" sz="2400" b="1" dirty="0">
                <a:ln/>
                <a:solidFill>
                  <a:srgbClr val="660033"/>
                </a:solidFill>
              </a:rPr>
              <a:t>технології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4D67A08-E85F-421B-9537-69EEF690DB19}"/>
              </a:ext>
            </a:extLst>
          </p:cNvPr>
          <p:cNvSpPr/>
          <p:nvPr/>
        </p:nvSpPr>
        <p:spPr>
          <a:xfrm>
            <a:off x="2300140" y="1668544"/>
            <a:ext cx="7843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/>
              <a:t>Комп'ютерні технології - невід’ємна частина  освітнього процесу </a:t>
            </a:r>
            <a:r>
              <a:rPr lang="uk-UA" i="1" dirty="0"/>
              <a:t>.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B3164EF-1DBB-41F0-91AD-C1306548847F}"/>
              </a:ext>
            </a:extLst>
          </p:cNvPr>
          <p:cNvSpPr/>
          <p:nvPr/>
        </p:nvSpPr>
        <p:spPr>
          <a:xfrm>
            <a:off x="1074656" y="2376182"/>
            <a:ext cx="10209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uk-UA" sz="2000" dirty="0">
                <a:ea typeface="Times New Roman" panose="02020603050405020304" pitchFamily="18" charset="0"/>
              </a:rPr>
              <a:t>Використання ІКТ в дошкільній освіті дозволяє розширити й творчі можливості педагога. </a:t>
            </a:r>
            <a:endParaRPr lang="uk-UA" sz="2000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E473267-826D-4860-A8FB-3CF8230D3AC0}"/>
              </a:ext>
            </a:extLst>
          </p:cNvPr>
          <p:cNvSpPr/>
          <p:nvPr/>
        </p:nvSpPr>
        <p:spPr>
          <a:xfrm>
            <a:off x="292231" y="2884461"/>
            <a:ext cx="114724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dirty="0" err="1"/>
              <a:t>Використання</a:t>
            </a:r>
            <a:r>
              <a:rPr lang="ru-RU" sz="2000" dirty="0"/>
              <a:t> ІКТ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музичних</a:t>
            </a:r>
            <a:r>
              <a:rPr lang="ru-RU" sz="2000" dirty="0"/>
              <a:t> занять </a:t>
            </a:r>
            <a:r>
              <a:rPr lang="ru-RU" sz="2000" dirty="0" err="1"/>
              <a:t>робить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цікавим</a:t>
            </a:r>
            <a:r>
              <a:rPr lang="ru-RU" sz="2000" dirty="0"/>
              <a:t> та </a:t>
            </a:r>
            <a:r>
              <a:rPr lang="ru-RU" sz="2000" dirty="0" err="1"/>
              <a:t>інтенсивним</a:t>
            </a:r>
            <a:r>
              <a:rPr lang="ru-RU" sz="2000" dirty="0"/>
              <a:t>.</a:t>
            </a:r>
          </a:p>
          <a:p>
            <a:pPr algn="ctr"/>
            <a:endParaRPr lang="ru-RU" sz="2000" dirty="0"/>
          </a:p>
          <a:p>
            <a:pPr algn="ctr"/>
            <a:r>
              <a:rPr lang="uk-UA" sz="2000" dirty="0"/>
              <a:t>При цьому комп’ютер лише доповнює педагога, а не замінює його.</a:t>
            </a:r>
          </a:p>
          <a:p>
            <a:endParaRPr lang="uk-UA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519DA21D-6DA1-4D05-AB48-6BF6E070EC14}"/>
              </a:ext>
            </a:extLst>
          </p:cNvPr>
          <p:cNvSpPr/>
          <p:nvPr/>
        </p:nvSpPr>
        <p:spPr>
          <a:xfrm>
            <a:off x="678729" y="3968543"/>
            <a:ext cx="10840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Мультимедіа </a:t>
            </a:r>
            <a:r>
              <a:rPr lang="uk-UA" sz="2000" dirty="0"/>
              <a:t>– це ефективна технологія, що припускає одночасне використання різних форм подання інформації : текстової, графічної, звукової, відео, з можливістю її інтерактивного використання.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D23D6F48-E8F0-41B9-9014-A06B3C38C854}"/>
              </a:ext>
            </a:extLst>
          </p:cNvPr>
          <p:cNvSpPr/>
          <p:nvPr/>
        </p:nvSpPr>
        <p:spPr>
          <a:xfrm>
            <a:off x="904972" y="5152474"/>
            <a:ext cx="10454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uk-UA" sz="2000" dirty="0"/>
              <a:t>Вона поєднує в собі динаміку, звук та зображення, тобто ті фактори, які найбільш довго утримують увагу дитини. </a:t>
            </a:r>
          </a:p>
        </p:txBody>
      </p:sp>
    </p:spTree>
    <p:extLst>
      <p:ext uri="{BB962C8B-B14F-4D97-AF65-F5344CB8AC3E}">
        <p14:creationId xmlns:p14="http://schemas.microsoft.com/office/powerpoint/2010/main" val="1808026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C26583-EAF8-4FC5-B8DB-F1AD4F83D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C052C2E-D235-4A8D-BD07-9A2CC91692A1}"/>
              </a:ext>
            </a:extLst>
          </p:cNvPr>
          <p:cNvSpPr/>
          <p:nvPr/>
        </p:nvSpPr>
        <p:spPr>
          <a:xfrm>
            <a:off x="425828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4E03F4B-FF6D-4F09-827A-182FA8069CCA}"/>
              </a:ext>
            </a:extLst>
          </p:cNvPr>
          <p:cNvSpPr/>
          <p:nvPr/>
        </p:nvSpPr>
        <p:spPr>
          <a:xfrm>
            <a:off x="772998" y="584463"/>
            <a:ext cx="10906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b="1" dirty="0"/>
              <a:t>Мультимедійні технології  </a:t>
            </a:r>
            <a:r>
              <a:rPr lang="uk-UA" sz="2000" dirty="0"/>
              <a:t>дають можливість педагогам демонструвати презентації,  фрагменти опер і балетних вистав, запросити дітей до візуального музею, здійснити подорож  різними країнами , краще познайомитися з різними стилями та напрямами музичного мистецтва.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5B6647-1E5C-422D-B15F-38251F5956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281" y="1907902"/>
            <a:ext cx="4812887" cy="584463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0942C43-D6A8-4819-9B7E-D5A5E4CD5ED8}"/>
              </a:ext>
            </a:extLst>
          </p:cNvPr>
          <p:cNvSpPr/>
          <p:nvPr/>
        </p:nvSpPr>
        <p:spPr>
          <a:xfrm>
            <a:off x="3902698" y="1956916"/>
            <a:ext cx="5024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Під час занять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мультимедіа</a:t>
            </a:r>
            <a:r>
              <a:rPr lang="ru-RU" dirty="0"/>
              <a:t>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DEBFE5-6143-4EED-A3E5-CB9220DA21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94" y="2492365"/>
            <a:ext cx="4151736" cy="17679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EE51C5-85C4-4ED4-8ECF-D5242507CF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316" y="2375262"/>
            <a:ext cx="4151736" cy="17679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94F0AC-4EAB-474F-AAB1-5A65146EEA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948" y="4143255"/>
            <a:ext cx="5438103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26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C26583-EAF8-4FC5-B8DB-F1AD4F83D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C052C2E-D235-4A8D-BD07-9A2CC91692A1}"/>
              </a:ext>
            </a:extLst>
          </p:cNvPr>
          <p:cNvSpPr/>
          <p:nvPr/>
        </p:nvSpPr>
        <p:spPr>
          <a:xfrm>
            <a:off x="425828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3D2224F-BAFD-4BBD-B119-DDA8333FB226}"/>
              </a:ext>
            </a:extLst>
          </p:cNvPr>
          <p:cNvSpPr/>
          <p:nvPr/>
        </p:nvSpPr>
        <p:spPr>
          <a:xfrm>
            <a:off x="320512" y="1432874"/>
            <a:ext cx="116892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Сучасна освіта має бути спрямована не на подачу дітям окремих знань з різних галузей, а на їх інтеграцію</a:t>
            </a:r>
            <a:r>
              <a:rPr lang="uk-UA" sz="2000" dirty="0"/>
              <a:t> Саме за цієї умови у дошкільнят формується цілісна картина світу й здатність застосовувати набуті знання та вміння у різних життєвих ситуаціях.</a:t>
            </a:r>
            <a:r>
              <a:rPr lang="uk-UA" sz="2400" dirty="0"/>
              <a:t>  </a:t>
            </a:r>
            <a:r>
              <a:rPr lang="uk-UA" sz="2000" dirty="0"/>
              <a:t>Реалізовувати поставлені завдання нам допомагає новий напрям освіти </a:t>
            </a:r>
            <a:r>
              <a:rPr lang="uk-UA" sz="2000" b="1" dirty="0"/>
              <a:t>– STREAM.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03A98FC-77C2-4D02-BEC1-0642B48F6BC8}"/>
              </a:ext>
            </a:extLst>
          </p:cNvPr>
          <p:cNvSpPr/>
          <p:nvPr/>
        </p:nvSpPr>
        <p:spPr>
          <a:xfrm>
            <a:off x="182253" y="2940979"/>
            <a:ext cx="12009748" cy="364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000" b="1" i="1" dirty="0">
                <a:ea typeface="Times New Roman" panose="02020603050405020304" pitchFamily="18" charset="0"/>
              </a:rPr>
              <a:t>STREAM-освіта</a:t>
            </a:r>
            <a:r>
              <a:rPr lang="uk-UA" sz="2000" dirty="0">
                <a:ea typeface="Times New Roman" panose="02020603050405020304" pitchFamily="18" charset="0"/>
              </a:rPr>
              <a:t> спрямована на формування особистості, становлення і розвиток її духовної сутності в єдності з оволодінням науковими знаннями та вміннями з метою формування культури інженерного мислення. </a:t>
            </a:r>
          </a:p>
          <a:p>
            <a:pPr algn="ctr">
              <a:spcAft>
                <a:spcPts val="0"/>
              </a:spcAft>
            </a:pPr>
            <a:r>
              <a:rPr lang="uk-UA" sz="2400" b="1" i="1" dirty="0">
                <a:solidFill>
                  <a:srgbClr val="C00000"/>
                </a:solidFill>
              </a:rPr>
              <a:t>Компоненти STREAM-освіти :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b="1" dirty="0" err="1"/>
              <a:t>Science</a:t>
            </a:r>
            <a:r>
              <a:rPr lang="uk-UA" sz="2000" b="1" dirty="0"/>
              <a:t>, </a:t>
            </a:r>
            <a:r>
              <a:rPr lang="uk-UA" sz="2000" b="1" dirty="0" err="1"/>
              <a:t>Technology</a:t>
            </a:r>
            <a:r>
              <a:rPr lang="uk-UA" sz="2000" b="1" dirty="0"/>
              <a:t>, </a:t>
            </a:r>
            <a:r>
              <a:rPr lang="uk-UA" sz="2000" b="1" dirty="0" err="1"/>
              <a:t>Engineering</a:t>
            </a:r>
            <a:r>
              <a:rPr lang="uk-UA" sz="2000" b="1" dirty="0"/>
              <a:t>, </a:t>
            </a:r>
            <a:r>
              <a:rPr lang="uk-UA" sz="2000" b="1" dirty="0" err="1"/>
              <a:t>Mathematics</a:t>
            </a:r>
            <a:r>
              <a:rPr lang="uk-UA" sz="2000" b="1" dirty="0"/>
              <a:t> </a:t>
            </a:r>
            <a:r>
              <a:rPr lang="uk-UA" sz="2000" dirty="0"/>
              <a:t>— формувати цілісну наукову картину світу; </a:t>
            </a:r>
          </a:p>
          <a:p>
            <a:pPr marL="285750" lvl="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b="1" dirty="0" err="1"/>
              <a:t>Reading</a:t>
            </a:r>
            <a:r>
              <a:rPr lang="uk-UA" sz="2000" b="1" dirty="0"/>
              <a:t> + </a:t>
            </a:r>
            <a:r>
              <a:rPr lang="uk-UA" sz="2000" b="1" dirty="0" err="1"/>
              <a:t>Writing</a:t>
            </a:r>
            <a:r>
              <a:rPr lang="uk-UA" sz="2000" b="1" dirty="0"/>
              <a:t> </a:t>
            </a:r>
            <a:r>
              <a:rPr lang="uk-UA" sz="2000" dirty="0"/>
              <a:t>— опрацьовувати зміст тексту, готувати руку до письма; </a:t>
            </a:r>
          </a:p>
          <a:p>
            <a:pPr marL="285750" lvl="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b="1" dirty="0" err="1"/>
              <a:t>Arts</a:t>
            </a:r>
            <a:r>
              <a:rPr lang="uk-UA" sz="2000" b="1" dirty="0"/>
              <a:t> </a:t>
            </a:r>
            <a:r>
              <a:rPr lang="uk-UA" sz="2000" dirty="0"/>
              <a:t>— перехід від милування об’єктом до його пізнання через емоції, активізацію </a:t>
            </a:r>
          </a:p>
          <a:p>
            <a:pPr lvl="0" algn="ctr">
              <a:lnSpc>
                <a:spcPct val="150000"/>
              </a:lnSpc>
            </a:pPr>
            <a:r>
              <a:rPr lang="uk-UA" sz="2000" dirty="0"/>
              <a:t>наочно-образного мислення. </a:t>
            </a:r>
            <a:endParaRPr lang="uk-UA" sz="1000" dirty="0"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2AC473-A225-473D-B668-F8CFA08B58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016" y="339365"/>
            <a:ext cx="6386936" cy="100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1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C26583-EAF8-4FC5-B8DB-F1AD4F83D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C052C2E-D235-4A8D-BD07-9A2CC91692A1}"/>
              </a:ext>
            </a:extLst>
          </p:cNvPr>
          <p:cNvSpPr/>
          <p:nvPr/>
        </p:nvSpPr>
        <p:spPr>
          <a:xfrm>
            <a:off x="425828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2838D61-FBBC-47FF-81B2-2FBA9656AE50}"/>
              </a:ext>
            </a:extLst>
          </p:cNvPr>
          <p:cNvSpPr/>
          <p:nvPr/>
        </p:nvSpPr>
        <p:spPr>
          <a:xfrm>
            <a:off x="820131" y="348792"/>
            <a:ext cx="107748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/>
              <a:t>Засоби живопису, художньої літератури, музика, танець можуть допомогти дітям побачити з різних точок зору навколишній світ в усій його повноті та багатогранності. Звуки й барви гармонійно доповнюють словесний опис, і ми бачимо світ в усій красі «очима» художників, поетів і музикантів, додаємо свої враження.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155953C-C855-46FB-B3CF-947A2422876D}"/>
              </a:ext>
            </a:extLst>
          </p:cNvPr>
          <p:cNvSpPr/>
          <p:nvPr/>
        </p:nvSpPr>
        <p:spPr>
          <a:xfrm>
            <a:off x="311085" y="1672231"/>
            <a:ext cx="11880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>
                <a:solidFill>
                  <a:srgbClr val="C00000"/>
                </a:solidFill>
                <a:ea typeface="Times New Roman" panose="02020603050405020304" pitchFamily="18" charset="0"/>
              </a:rPr>
              <a:t>Дітям складно одразу аналізувати різнопланову інформацію з кількох джерел, </a:t>
            </a:r>
          </a:p>
          <a:p>
            <a:pPr algn="ctr"/>
            <a:r>
              <a:rPr lang="uk-UA" sz="2000" i="1" dirty="0">
                <a:solidFill>
                  <a:srgbClr val="C00000"/>
                </a:solidFill>
                <a:ea typeface="Times New Roman" panose="02020603050405020304" pitchFamily="18" charset="0"/>
              </a:rPr>
              <a:t>тому підключаємо джерела поступово :</a:t>
            </a:r>
            <a:endParaRPr lang="uk-UA" sz="2000" i="1" dirty="0">
              <a:solidFill>
                <a:srgbClr val="C00000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1B80961-5355-4A9E-B124-9CE5EFA90BEC}"/>
              </a:ext>
            </a:extLst>
          </p:cNvPr>
          <p:cNvSpPr/>
          <p:nvPr/>
        </p:nvSpPr>
        <p:spPr>
          <a:xfrm>
            <a:off x="820131" y="2469823"/>
            <a:ext cx="11095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uk-UA" sz="2000" dirty="0">
                <a:ea typeface="Times New Roman" panose="02020603050405020304" pitchFamily="18" charset="0"/>
              </a:rPr>
              <a:t>Активізуємо власний досвід дитини, допомагаємо інтегрувати життєвий досвід одне одного, </a:t>
            </a:r>
            <a:r>
              <a:rPr lang="uk-UA" sz="2000" dirty="0" err="1">
                <a:ea typeface="Times New Roman" panose="02020603050405020304" pitchFamily="18" charset="0"/>
              </a:rPr>
              <a:t>взаємозбагатитися</a:t>
            </a:r>
            <a:r>
              <a:rPr lang="uk-UA" sz="2000" dirty="0">
                <a:ea typeface="Times New Roman" panose="02020603050405020304" pitchFamily="18" charset="0"/>
              </a:rPr>
              <a:t> досвідом інших.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dirty="0" err="1"/>
              <a:t>Поступово</a:t>
            </a:r>
            <a:r>
              <a:rPr lang="ru-RU" sz="2000" dirty="0"/>
              <a:t> </a:t>
            </a:r>
            <a:r>
              <a:rPr lang="ru-RU" sz="2000" dirty="0" err="1"/>
              <a:t>підключаємо</a:t>
            </a:r>
            <a:r>
              <a:rPr lang="ru-RU" sz="2000" dirty="0"/>
              <a:t> по одному </a:t>
            </a:r>
            <a:r>
              <a:rPr lang="ru-RU" sz="2000" dirty="0" err="1"/>
              <a:t>інші</a:t>
            </a:r>
            <a:r>
              <a:rPr lang="ru-RU" sz="2000" dirty="0"/>
              <a:t>  </a:t>
            </a:r>
            <a:r>
              <a:rPr lang="ru-RU" sz="2000" dirty="0" err="1"/>
              <a:t>джерела</a:t>
            </a:r>
            <a:r>
              <a:rPr lang="ru-RU" sz="2000" dirty="0"/>
              <a:t>: </a:t>
            </a:r>
            <a:r>
              <a:rPr lang="ru-RU" sz="2000" dirty="0" err="1"/>
              <a:t>послідовність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 від того, яке </a:t>
            </a:r>
            <a:r>
              <a:rPr lang="ru-RU" sz="2000" dirty="0" err="1"/>
              <a:t>джерело</a:t>
            </a:r>
            <a:r>
              <a:rPr lang="ru-RU" sz="2000" dirty="0"/>
              <a:t> </a:t>
            </a:r>
            <a:r>
              <a:rPr lang="ru-RU" sz="2000" dirty="0" err="1"/>
              <a:t>ближче</a:t>
            </a:r>
            <a:r>
              <a:rPr lang="ru-RU" sz="2000" dirty="0"/>
              <a:t> </a:t>
            </a:r>
            <a:r>
              <a:rPr lang="ru-RU" sz="2000" dirty="0" err="1"/>
              <a:t>дітям</a:t>
            </a:r>
            <a:r>
              <a:rPr lang="ru-RU" sz="2000" dirty="0"/>
              <a:t> </a:t>
            </a:r>
            <a:r>
              <a:rPr lang="ru-RU" sz="2000" dirty="0" err="1"/>
              <a:t>певної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.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uk-UA" sz="2000" dirty="0"/>
              <a:t>Уточнюємо знання дітей, поглиблюємо їх. </a:t>
            </a:r>
            <a:endParaRPr lang="uk-UA" sz="2400" dirty="0"/>
          </a:p>
          <a:p>
            <a:pPr marL="342900" indent="-342900">
              <a:buFont typeface="+mj-lt"/>
              <a:buAutoNum type="arabicPeriod"/>
            </a:pPr>
            <a:endParaRPr lang="uk-UA" sz="2000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0508FB3-C7E0-47FA-A323-FCDC2FB9C5AF}"/>
              </a:ext>
            </a:extLst>
          </p:cNvPr>
          <p:cNvSpPr/>
          <p:nvPr/>
        </p:nvSpPr>
        <p:spPr>
          <a:xfrm>
            <a:off x="820131" y="4398496"/>
            <a:ext cx="10869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Педагог </a:t>
            </a:r>
            <a:r>
              <a:rPr lang="ru-RU" sz="2000" dirty="0" err="1"/>
              <a:t>демонструє</a:t>
            </a:r>
            <a:r>
              <a:rPr lang="ru-RU" sz="2000" dirty="0"/>
              <a:t> </a:t>
            </a:r>
            <a:r>
              <a:rPr lang="ru-RU" sz="2000" dirty="0" err="1"/>
              <a:t>дітям</a:t>
            </a:r>
            <a:r>
              <a:rPr lang="ru-RU" sz="2000" dirty="0"/>
              <a:t>, як </a:t>
            </a:r>
            <a:r>
              <a:rPr lang="ru-RU" sz="2000" dirty="0" err="1"/>
              <a:t>по-різному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відтворювати</a:t>
            </a:r>
            <a:r>
              <a:rPr lang="ru-RU" sz="2000" dirty="0"/>
              <a:t> </a:t>
            </a:r>
            <a:r>
              <a:rPr lang="ru-RU" sz="2000" dirty="0" err="1"/>
              <a:t>певний</a:t>
            </a:r>
            <a:r>
              <a:rPr lang="ru-RU" sz="2000" dirty="0"/>
              <a:t> образ </a:t>
            </a:r>
            <a:r>
              <a:rPr lang="ru-RU" sz="2000" dirty="0" err="1"/>
              <a:t>картини</a:t>
            </a:r>
            <a:r>
              <a:rPr lang="ru-RU" sz="2000" dirty="0"/>
              <a:t>, </a:t>
            </a:r>
            <a:r>
              <a:rPr lang="ru-RU" sz="2000" dirty="0" err="1"/>
              <a:t>поезія</a:t>
            </a:r>
            <a:r>
              <a:rPr lang="ru-RU" sz="2000" dirty="0"/>
              <a:t>, </a:t>
            </a:r>
            <a:r>
              <a:rPr lang="ru-RU" sz="2000" dirty="0" err="1"/>
              <a:t>музика</a:t>
            </a:r>
            <a:r>
              <a:rPr lang="ru-RU" sz="2000" dirty="0"/>
              <a:t>, рух. </a:t>
            </a:r>
            <a:endParaRPr lang="uk-UA" sz="2000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4FCFAD7-9E5B-441E-BB61-965529970ECC}"/>
              </a:ext>
            </a:extLst>
          </p:cNvPr>
          <p:cNvSpPr/>
          <p:nvPr/>
        </p:nvSpPr>
        <p:spPr>
          <a:xfrm>
            <a:off x="1319753" y="5106382"/>
            <a:ext cx="96719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Мета педагога </a:t>
            </a:r>
            <a:r>
              <a:rPr lang="uk-UA" sz="2000" dirty="0"/>
              <a:t>– навчити дитину відчувати мистецтво, зіставляти та обговорювати образи, створювати власні, мислити завдяки образам, використовувати образне мислення та творчу уяву для пошуку нових знань.</a:t>
            </a:r>
          </a:p>
        </p:txBody>
      </p:sp>
    </p:spTree>
    <p:extLst>
      <p:ext uri="{BB962C8B-B14F-4D97-AF65-F5344CB8AC3E}">
        <p14:creationId xmlns:p14="http://schemas.microsoft.com/office/powerpoint/2010/main" val="2008764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C26583-EAF8-4FC5-B8DB-F1AD4F83D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82" y="-1"/>
            <a:ext cx="12192000" cy="6858001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C052C2E-D235-4A8D-BD07-9A2CC91692A1}"/>
              </a:ext>
            </a:extLst>
          </p:cNvPr>
          <p:cNvSpPr/>
          <p:nvPr/>
        </p:nvSpPr>
        <p:spPr>
          <a:xfrm>
            <a:off x="425828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8481F7-8FD5-4F10-BEB3-54F2E66097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508" y="112414"/>
            <a:ext cx="5547841" cy="1050383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E1B3B89-EFF7-46A0-A5AA-7B56AEDAC198}"/>
              </a:ext>
            </a:extLst>
          </p:cNvPr>
          <p:cNvSpPr/>
          <p:nvPr/>
        </p:nvSpPr>
        <p:spPr>
          <a:xfrm>
            <a:off x="876693" y="1150070"/>
            <a:ext cx="11048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Центральним у технології «</a:t>
            </a:r>
            <a:r>
              <a:rPr lang="uk-UA" dirty="0" err="1"/>
              <a:t>сторітелінг</a:t>
            </a:r>
            <a:r>
              <a:rPr lang="uk-UA" dirty="0"/>
              <a:t>» (з 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en-US" dirty="0"/>
              <a:t>story — </a:t>
            </a:r>
            <a:r>
              <a:rPr lang="uk-UA" dirty="0"/>
              <a:t>історія, </a:t>
            </a:r>
            <a:r>
              <a:rPr lang="en-US" dirty="0"/>
              <a:t>telling — </a:t>
            </a:r>
            <a:r>
              <a:rPr lang="uk-UA" dirty="0"/>
              <a:t>розповідати) є метод, за яким інформацію до аудиторії доносять за допомогою смішних, зворушливих або повчальних історій з реальними </a:t>
            </a:r>
          </a:p>
          <a:p>
            <a:r>
              <a:rPr lang="uk-UA" dirty="0"/>
              <a:t>або вигаданими персонажами.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E954242-8287-4CCD-B999-E914452D1F9B}"/>
              </a:ext>
            </a:extLst>
          </p:cNvPr>
          <p:cNvSpPr/>
          <p:nvPr/>
        </p:nvSpPr>
        <p:spPr>
          <a:xfrm>
            <a:off x="461914" y="2073400"/>
            <a:ext cx="11265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/>
              <a:t>Сторітелінг</a:t>
            </a:r>
            <a:r>
              <a:rPr lang="uk-UA" sz="2000" dirty="0"/>
              <a:t> — це цікава, творча та повчальна розповідь. В основі такої розповіді лежить творча уява.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3C80F1-E99B-4425-AD36-B0701FEF1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109" y="2443412"/>
            <a:ext cx="2724347" cy="585267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477AB88-0323-4598-93DD-4D5652D9084E}"/>
              </a:ext>
            </a:extLst>
          </p:cNvPr>
          <p:cNvSpPr/>
          <p:nvPr/>
        </p:nvSpPr>
        <p:spPr>
          <a:xfrm>
            <a:off x="5005633" y="2473509"/>
            <a:ext cx="2469823" cy="400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Види </a:t>
            </a:r>
            <a:r>
              <a:rPr lang="uk-UA" sz="2000" dirty="0" err="1"/>
              <a:t>сторітелінгу</a:t>
            </a:r>
            <a:r>
              <a:rPr lang="uk-UA" sz="2000" dirty="0"/>
              <a:t>:</a:t>
            </a:r>
          </a:p>
        </p:txBody>
      </p:sp>
      <p:sp>
        <p:nvSpPr>
          <p:cNvPr id="12" name="Прямокутник: округлені верхні кути 11">
            <a:extLst>
              <a:ext uri="{FF2B5EF4-FFF2-40B4-BE49-F238E27FC236}">
                <a16:creationId xmlns:a16="http://schemas.microsoft.com/office/drawing/2014/main" id="{C176F0EE-84FB-4BF8-A9D0-C2D63B918938}"/>
              </a:ext>
            </a:extLst>
          </p:cNvPr>
          <p:cNvSpPr/>
          <p:nvPr/>
        </p:nvSpPr>
        <p:spPr>
          <a:xfrm>
            <a:off x="1009138" y="3274191"/>
            <a:ext cx="2393938" cy="527677"/>
          </a:xfrm>
          <a:prstGeom prst="round2SameRect">
            <a:avLst/>
          </a:prstGeom>
          <a:solidFill>
            <a:srgbClr val="99CCFF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tx2">
                    <a:lumMod val="50000"/>
                  </a:schemeClr>
                </a:solidFill>
              </a:rPr>
              <a:t>КЛАСИЧНИЙ</a:t>
            </a:r>
          </a:p>
        </p:txBody>
      </p:sp>
      <p:sp>
        <p:nvSpPr>
          <p:cNvPr id="16" name="Прямокутник: округлені верхні кути 15">
            <a:extLst>
              <a:ext uri="{FF2B5EF4-FFF2-40B4-BE49-F238E27FC236}">
                <a16:creationId xmlns:a16="http://schemas.microsoft.com/office/drawing/2014/main" id="{E8BA6895-79BD-46F8-811B-50404F2C6997}"/>
              </a:ext>
            </a:extLst>
          </p:cNvPr>
          <p:cNvSpPr/>
          <p:nvPr/>
        </p:nvSpPr>
        <p:spPr>
          <a:xfrm>
            <a:off x="5088561" y="3509234"/>
            <a:ext cx="2185790" cy="585267"/>
          </a:xfrm>
          <a:prstGeom prst="round2SameRect">
            <a:avLst/>
          </a:prstGeom>
          <a:solidFill>
            <a:srgbClr val="99CCFF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tx2">
                    <a:lumMod val="50000"/>
                  </a:schemeClr>
                </a:solidFill>
              </a:rPr>
              <a:t>АКТИВНИЙ</a:t>
            </a:r>
          </a:p>
        </p:txBody>
      </p:sp>
      <p:sp>
        <p:nvSpPr>
          <p:cNvPr id="17" name="Прямокутник: округлені верхні кути 16">
            <a:extLst>
              <a:ext uri="{FF2B5EF4-FFF2-40B4-BE49-F238E27FC236}">
                <a16:creationId xmlns:a16="http://schemas.microsoft.com/office/drawing/2014/main" id="{A1063F54-4AFA-45AE-97E9-E1EEE62A4D71}"/>
              </a:ext>
            </a:extLst>
          </p:cNvPr>
          <p:cNvSpPr/>
          <p:nvPr/>
        </p:nvSpPr>
        <p:spPr>
          <a:xfrm>
            <a:off x="8738615" y="3294458"/>
            <a:ext cx="2404342" cy="527678"/>
          </a:xfrm>
          <a:prstGeom prst="round2SameRect">
            <a:avLst/>
          </a:prstGeom>
          <a:solidFill>
            <a:srgbClr val="99CCFF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tx2">
                    <a:lumMod val="50000"/>
                  </a:schemeClr>
                </a:solidFill>
              </a:rPr>
              <a:t>ЦИФРОВИЙ</a:t>
            </a:r>
          </a:p>
        </p:txBody>
      </p: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BAE28E58-7E9A-4EB2-B2FB-5FCE7AA8E1F7}"/>
              </a:ext>
            </a:extLst>
          </p:cNvPr>
          <p:cNvCxnSpPr>
            <a:cxnSpLocks/>
          </p:cNvCxnSpPr>
          <p:nvPr/>
        </p:nvCxnSpPr>
        <p:spPr>
          <a:xfrm flipH="1">
            <a:off x="3687109" y="3028679"/>
            <a:ext cx="2185790" cy="460993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A3FA0680-934F-4518-B0E8-ADB3EA3251F6}"/>
              </a:ext>
            </a:extLst>
          </p:cNvPr>
          <p:cNvCxnSpPr>
            <a:cxnSpLocks/>
          </p:cNvCxnSpPr>
          <p:nvPr/>
        </p:nvCxnSpPr>
        <p:spPr>
          <a:xfrm>
            <a:off x="6319103" y="3028679"/>
            <a:ext cx="1910497" cy="460993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>
            <a:extLst>
              <a:ext uri="{FF2B5EF4-FFF2-40B4-BE49-F238E27FC236}">
                <a16:creationId xmlns:a16="http://schemas.microsoft.com/office/drawing/2014/main" id="{8F202E84-1DA7-4764-A747-029B9C222E19}"/>
              </a:ext>
            </a:extLst>
          </p:cNvPr>
          <p:cNvCxnSpPr>
            <a:cxnSpLocks/>
          </p:cNvCxnSpPr>
          <p:nvPr/>
        </p:nvCxnSpPr>
        <p:spPr>
          <a:xfrm>
            <a:off x="6096000" y="3028679"/>
            <a:ext cx="0" cy="596666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документ 29">
            <a:extLst>
              <a:ext uri="{FF2B5EF4-FFF2-40B4-BE49-F238E27FC236}">
                <a16:creationId xmlns:a16="http://schemas.microsoft.com/office/drawing/2014/main" id="{15C2E752-CC17-478B-A11F-F956A8859C56}"/>
              </a:ext>
            </a:extLst>
          </p:cNvPr>
          <p:cNvSpPr/>
          <p:nvPr/>
        </p:nvSpPr>
        <p:spPr>
          <a:xfrm>
            <a:off x="1124426" y="3801868"/>
            <a:ext cx="2111431" cy="1411155"/>
          </a:xfrm>
          <a:prstGeom prst="flowChartDocument">
            <a:avLst/>
          </a:prstGeom>
          <a:solidFill>
            <a:srgbClr val="CCFF99"/>
          </a:solidFill>
          <a:ln w="28575">
            <a:solidFill>
              <a:srgbClr val="66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Діти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слухають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сприймають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вигадану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реальну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історію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Блок-схема: документ 30">
            <a:extLst>
              <a:ext uri="{FF2B5EF4-FFF2-40B4-BE49-F238E27FC236}">
                <a16:creationId xmlns:a16="http://schemas.microsoft.com/office/drawing/2014/main" id="{71F99410-40F3-4839-8FEF-85375F2DD53D}"/>
              </a:ext>
            </a:extLst>
          </p:cNvPr>
          <p:cNvSpPr/>
          <p:nvPr/>
        </p:nvSpPr>
        <p:spPr>
          <a:xfrm flipH="1">
            <a:off x="8829982" y="3822136"/>
            <a:ext cx="2237591" cy="1390887"/>
          </a:xfrm>
          <a:prstGeom prst="flowChartDocument">
            <a:avLst/>
          </a:prstGeom>
          <a:solidFill>
            <a:srgbClr val="CCFF99"/>
          </a:solidFill>
          <a:ln w="28575">
            <a:solidFill>
              <a:srgbClr val="66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Історії розповідають, залучаючи візуальні компоненти, 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6CB6954D-CD6A-4341-ACE7-6C146EEAEDB2}"/>
              </a:ext>
            </a:extLst>
          </p:cNvPr>
          <p:cNvSpPr/>
          <p:nvPr/>
        </p:nvSpPr>
        <p:spPr>
          <a:xfrm>
            <a:off x="4604422" y="4161009"/>
            <a:ext cx="3125628" cy="1477328"/>
          </a:xfrm>
          <a:prstGeom prst="roundRect">
            <a:avLst/>
          </a:prstGeom>
          <a:solidFill>
            <a:srgbClr val="CCFF99"/>
          </a:solidFill>
          <a:ln w="28575">
            <a:solidFill>
              <a:srgbClr val="66006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1F05E356-E299-4077-A2B1-C3A72002FF0A}"/>
              </a:ext>
            </a:extLst>
          </p:cNvPr>
          <p:cNvSpPr/>
          <p:nvPr/>
        </p:nvSpPr>
        <p:spPr>
          <a:xfrm>
            <a:off x="4751108" y="4114063"/>
            <a:ext cx="3016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Педагог ознайомлює з подією, формулює її проблеми, цілі та завдання. Діти стрімко залучаються до процесу складання історій. </a:t>
            </a:r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82082172-97BB-420C-B516-DDBFCFD823EE}"/>
              </a:ext>
            </a:extLst>
          </p:cNvPr>
          <p:cNvSpPr/>
          <p:nvPr/>
        </p:nvSpPr>
        <p:spPr>
          <a:xfrm>
            <a:off x="461914" y="5837413"/>
            <a:ext cx="11265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/>
              <a:t>У </a:t>
            </a:r>
            <a:r>
              <a:rPr lang="uk-UA" sz="2000" b="1" i="1" dirty="0" err="1"/>
              <a:t>сторітелінгу</a:t>
            </a:r>
            <a:r>
              <a:rPr lang="uk-UA" sz="2000" b="1" i="1" dirty="0"/>
              <a:t> важлива </a:t>
            </a:r>
            <a:r>
              <a:rPr lang="uk-UA" sz="2000" b="1" i="1" dirty="0" err="1"/>
              <a:t>харизматичність</a:t>
            </a:r>
            <a:r>
              <a:rPr lang="uk-UA" sz="2000" b="1" i="1" dirty="0"/>
              <a:t> педагога. </a:t>
            </a:r>
          </a:p>
          <a:p>
            <a:pPr algn="ctr"/>
            <a:r>
              <a:rPr lang="uk-UA" dirty="0"/>
              <a:t>Педагог має володіти творчими здібностями, навичками акторської майстерності: вміти перевтілюватися, імпровізувати, інтонувати. </a:t>
            </a:r>
          </a:p>
        </p:txBody>
      </p:sp>
    </p:spTree>
    <p:extLst>
      <p:ext uri="{BB962C8B-B14F-4D97-AF65-F5344CB8AC3E}">
        <p14:creationId xmlns:p14="http://schemas.microsoft.com/office/powerpoint/2010/main" val="726668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03D1EE-324A-4189-AB93-97DEE233F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7" y="0"/>
            <a:ext cx="12167617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ECD1EB-EF60-41D2-A924-89C2A873D6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942" y="4405207"/>
            <a:ext cx="6295092" cy="245279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E2B20DB-5BDA-4F54-9A75-248AE380C623}"/>
              </a:ext>
            </a:extLst>
          </p:cNvPr>
          <p:cNvSpPr/>
          <p:nvPr/>
        </p:nvSpPr>
        <p:spPr>
          <a:xfrm>
            <a:off x="2158738" y="443060"/>
            <a:ext cx="9530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/>
              <a:t>У своїй роботі музичний керівник може повністю впроваджувати ту чи іншу педагогічну систему чи концепцію,  чи, за бажанням, використовувати лише її певні елементи для покращення та урізноманітнення  процесу музичної діяльності з дітьми.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449C89D-7081-4116-AA04-BDEF1409ADC6}"/>
              </a:ext>
            </a:extLst>
          </p:cNvPr>
          <p:cNvSpPr/>
          <p:nvPr/>
        </p:nvSpPr>
        <p:spPr>
          <a:xfrm>
            <a:off x="744718" y="4405206"/>
            <a:ext cx="11393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 очевидною розважальністю, забавлянням, утіхою прихована чітка підпорядкованість педагогічному задуму, відповідність освітнім завданням, про які діти можуть і не здогадуватися. </a:t>
            </a:r>
            <a:endParaRPr lang="uk-UA" sz="2000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11902EC-4C78-4088-9691-8A925CDAE12C}"/>
              </a:ext>
            </a:extLst>
          </p:cNvPr>
          <p:cNvSpPr/>
          <p:nvPr/>
        </p:nvSpPr>
        <p:spPr>
          <a:xfrm>
            <a:off x="556181" y="3429000"/>
            <a:ext cx="10331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інноваційних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дозволить </a:t>
            </a:r>
            <a:r>
              <a:rPr lang="ru-RU" sz="2000" dirty="0" err="1"/>
              <a:t>перетворити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у </a:t>
            </a:r>
            <a:r>
              <a:rPr lang="ru-RU" sz="2000" dirty="0" err="1"/>
              <a:t>цікаву</a:t>
            </a:r>
            <a:r>
              <a:rPr lang="ru-RU" sz="2000" dirty="0"/>
              <a:t> </a:t>
            </a:r>
            <a:r>
              <a:rPr lang="ru-RU" sz="2000" dirty="0" err="1"/>
              <a:t>гру</a:t>
            </a:r>
            <a:r>
              <a:rPr lang="ru-RU" sz="2000" dirty="0"/>
              <a:t>, яка </a:t>
            </a:r>
            <a:r>
              <a:rPr lang="ru-RU" sz="2000" dirty="0" err="1"/>
              <a:t>розважить</a:t>
            </a:r>
            <a:r>
              <a:rPr lang="ru-RU" sz="2000" dirty="0"/>
              <a:t> , </a:t>
            </a:r>
            <a:r>
              <a:rPr lang="ru-RU" sz="2000" dirty="0" err="1"/>
              <a:t>потішить</a:t>
            </a:r>
            <a:r>
              <a:rPr lang="ru-RU" sz="2000" dirty="0"/>
              <a:t> </a:t>
            </a:r>
            <a:r>
              <a:rPr lang="ru-RU" sz="2000" dirty="0" err="1"/>
              <a:t>вихованців</a:t>
            </a:r>
            <a:r>
              <a:rPr lang="ru-RU" sz="2000" dirty="0"/>
              <a:t>. </a:t>
            </a:r>
            <a:endParaRPr lang="uk-UA" sz="2000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AC064A5-8E85-45E0-9B4A-1E728C1E2189}"/>
              </a:ext>
            </a:extLst>
          </p:cNvPr>
          <p:cNvSpPr/>
          <p:nvPr/>
        </p:nvSpPr>
        <p:spPr>
          <a:xfrm>
            <a:off x="1225485" y="1857080"/>
            <a:ext cx="107748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000" dirty="0"/>
              <a:t>Є цілий ряд активних методів навчання, які активізують пізнавальну діяльність, сприяють спонуканню дошкільнят до активної розумової, практичної і творчої діяльності в процесі оволодіння матеріалом, розвитку їх музичних здібностей.</a:t>
            </a:r>
          </a:p>
          <a:p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12063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C22805-866D-41E0-9239-27F63D5A8D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" y="0"/>
            <a:ext cx="12167617" cy="685800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0A23321-6413-4070-9A42-EDEC7BD650A8}"/>
              </a:ext>
            </a:extLst>
          </p:cNvPr>
          <p:cNvSpPr/>
          <p:nvPr/>
        </p:nvSpPr>
        <p:spPr>
          <a:xfrm>
            <a:off x="1395168" y="235670"/>
            <a:ext cx="10331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будь-якої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є предметом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FB797E0-CF03-4963-ACB4-8C8F6CF27654}"/>
              </a:ext>
            </a:extLst>
          </p:cNvPr>
          <p:cNvSpPr/>
          <p:nvPr/>
        </p:nvSpPr>
        <p:spPr>
          <a:xfrm>
            <a:off x="735291" y="1179226"/>
            <a:ext cx="11359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ctr">
              <a:spcAft>
                <a:spcPts val="75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Дошкільна освіта також модернізує свої досягнення, дотримуючись особистісно – орієнтованого підходу до розвитку особистості, створюючи рівні умови для реалізації задатків, нахилів, здібностей, обдарувань, різнобічного розвитку кожної дитини.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EB98FD-3FA2-453F-80F3-0B911FC6AC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781" y="2262433"/>
            <a:ext cx="4411745" cy="697584"/>
          </a:xfrm>
          <a:prstGeom prst="rect">
            <a:avLst/>
          </a:prstGeom>
          <a:ln>
            <a:solidFill>
              <a:srgbClr val="CC66FF"/>
            </a:solidFill>
          </a:ln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2BB8DB7-2FD4-43CE-91B3-2CCBD54750E0}"/>
              </a:ext>
            </a:extLst>
          </p:cNvPr>
          <p:cNvSpPr/>
          <p:nvPr/>
        </p:nvSpPr>
        <p:spPr>
          <a:xfrm>
            <a:off x="4675696" y="2430559"/>
            <a:ext cx="4185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660033"/>
                </a:solidFill>
              </a:rPr>
              <a:t>ЗАВДАННЯ ДОШКІЛЬНОЇ ОСВІТИ: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7DCC770-610B-4F23-BFBD-77C716F8CDE4}"/>
              </a:ext>
            </a:extLst>
          </p:cNvPr>
          <p:cNvSpPr/>
          <p:nvPr/>
        </p:nvSpPr>
        <p:spPr>
          <a:xfrm>
            <a:off x="1046375" y="3112403"/>
            <a:ext cx="10869105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та зміцнення фізичного, психічного і духовного здоров'я дитини;</a:t>
            </a:r>
          </a:p>
          <a:p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у дітей любові до України, шанобливого ставлення до родини, поваги до народних традицій і звичаїв, державної мови, регіональних мов або мов меншин та рідної мови, національних цінностей, а також цінностей інших націй і народів, свідомого ставлення до себе, оточення та довкілля;</a:t>
            </a:r>
          </a:p>
          <a:p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особистості дитини, розвиток її творчих здібностей, набуття нею соціального досвіду;</a:t>
            </a:r>
          </a:p>
          <a:p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вимог Базового компонента дошкільної освіти, забезпечення соціальної адаптації та готовності продовжувати освіту.</a:t>
            </a:r>
          </a:p>
        </p:txBody>
      </p:sp>
    </p:spTree>
    <p:extLst>
      <p:ext uri="{BB962C8B-B14F-4D97-AF65-F5344CB8AC3E}">
        <p14:creationId xmlns:p14="http://schemas.microsoft.com/office/powerpoint/2010/main" val="426899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BD2B72-B8EA-40A2-9D6A-EEA07C4D3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AC1947-DEDF-42A6-847A-790C0F194B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09946" cy="6858000"/>
          </a:xfrm>
          <a:prstGeom prst="rect">
            <a:avLst/>
          </a:prstGeom>
        </p:spPr>
      </p:pic>
      <p:sp>
        <p:nvSpPr>
          <p:cNvPr id="6" name="Стрілка: п’ятикутник 5">
            <a:extLst>
              <a:ext uri="{FF2B5EF4-FFF2-40B4-BE49-F238E27FC236}">
                <a16:creationId xmlns:a16="http://schemas.microsoft.com/office/drawing/2014/main" id="{BA5B8A39-33D0-401D-B7ED-833F79FA29D8}"/>
              </a:ext>
            </a:extLst>
          </p:cNvPr>
          <p:cNvSpPr/>
          <p:nvPr/>
        </p:nvSpPr>
        <p:spPr>
          <a:xfrm>
            <a:off x="1809947" y="499620"/>
            <a:ext cx="3327660" cy="992171"/>
          </a:xfrm>
          <a:prstGeom prst="homePlate">
            <a:avLst/>
          </a:prstGeom>
          <a:solidFill>
            <a:srgbClr val="9966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err="1">
                <a:solidFill>
                  <a:sysClr val="windowText" lastClr="000000"/>
                </a:solidFill>
              </a:rPr>
              <a:t>Валеологічні</a:t>
            </a:r>
            <a:r>
              <a:rPr lang="uk-UA" sz="2000" b="1" i="1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uk-UA" sz="2000" b="1" i="1" dirty="0">
                <a:solidFill>
                  <a:sysClr val="windowText" lastClr="000000"/>
                </a:solidFill>
              </a:rPr>
              <a:t>пісеньки-співаночки. </a:t>
            </a:r>
          </a:p>
        </p:txBody>
      </p:sp>
      <p:sp>
        <p:nvSpPr>
          <p:cNvPr id="7" name="Прямокутник: зрізані верхні кути 6">
            <a:extLst>
              <a:ext uri="{FF2B5EF4-FFF2-40B4-BE49-F238E27FC236}">
                <a16:creationId xmlns:a16="http://schemas.microsoft.com/office/drawing/2014/main" id="{439F5D7E-FA37-419B-91C9-C6166343E741}"/>
              </a:ext>
            </a:extLst>
          </p:cNvPr>
          <p:cNvSpPr/>
          <p:nvPr/>
        </p:nvSpPr>
        <p:spPr>
          <a:xfrm>
            <a:off x="5137606" y="271023"/>
            <a:ext cx="6777874" cy="1322107"/>
          </a:xfrm>
          <a:prstGeom prst="snip2SameRect">
            <a:avLst>
              <a:gd name="adj1" fmla="val 23629"/>
              <a:gd name="adj2" fmla="val 21519"/>
            </a:avLst>
          </a:prstGeom>
          <a:solidFill>
            <a:srgbClr val="FF99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готують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голосові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зв’язки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співу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розвивають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звуковисотний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ритмічний</a:t>
            </a:r>
            <a:r>
              <a:rPr lang="ru-RU" sz="2000" dirty="0">
                <a:solidFill>
                  <a:schemeClr val="tx1"/>
                </a:solidFill>
              </a:rPr>
              <a:t> слух. </a:t>
            </a:r>
            <a:r>
              <a:rPr lang="uk-UA" sz="2000" dirty="0">
                <a:solidFill>
                  <a:schemeClr val="tx1"/>
                </a:solidFill>
              </a:rPr>
              <a:t>Можуть супроводжуватися самомасажем біологічно активних зон обличчя та шиї, ритмічними рухами та жестами.</a:t>
            </a:r>
          </a:p>
        </p:txBody>
      </p:sp>
      <p:sp>
        <p:nvSpPr>
          <p:cNvPr id="8" name="Стрілка: п’ятикутник 7">
            <a:extLst>
              <a:ext uri="{FF2B5EF4-FFF2-40B4-BE49-F238E27FC236}">
                <a16:creationId xmlns:a16="http://schemas.microsoft.com/office/drawing/2014/main" id="{11E7190D-E3D7-4048-AFA1-213EEE9CB912}"/>
              </a:ext>
            </a:extLst>
          </p:cNvPr>
          <p:cNvSpPr/>
          <p:nvPr/>
        </p:nvSpPr>
        <p:spPr>
          <a:xfrm>
            <a:off x="1809946" y="2092750"/>
            <a:ext cx="3327660" cy="1006304"/>
          </a:xfrm>
          <a:prstGeom prst="homePlate">
            <a:avLst/>
          </a:prstGeom>
          <a:solidFill>
            <a:srgbClr val="9966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</a:rPr>
              <a:t>Дихальна гімнастика </a:t>
            </a:r>
          </a:p>
        </p:txBody>
      </p:sp>
      <p:sp>
        <p:nvSpPr>
          <p:cNvPr id="9" name="Прямокутник: зрізані верхні кути 8">
            <a:extLst>
              <a:ext uri="{FF2B5EF4-FFF2-40B4-BE49-F238E27FC236}">
                <a16:creationId xmlns:a16="http://schemas.microsoft.com/office/drawing/2014/main" id="{BBA95F0D-283E-4129-BE3F-883EA90F4C67}"/>
              </a:ext>
            </a:extLst>
          </p:cNvPr>
          <p:cNvSpPr/>
          <p:nvPr/>
        </p:nvSpPr>
        <p:spPr>
          <a:xfrm>
            <a:off x="5137606" y="1920713"/>
            <a:ext cx="6777874" cy="1322107"/>
          </a:xfrm>
          <a:prstGeom prst="snip2SameRect">
            <a:avLst>
              <a:gd name="adj1" fmla="val 23485"/>
              <a:gd name="adj2" fmla="val 22727"/>
            </a:avLst>
          </a:prstGeom>
          <a:solidFill>
            <a:srgbClr val="FF99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розвивають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діафрагмально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черевне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дихання</a:t>
            </a:r>
            <a:r>
              <a:rPr lang="ru-RU" sz="2000" dirty="0">
                <a:solidFill>
                  <a:schemeClr val="tx1"/>
                </a:solidFill>
              </a:rPr>
              <a:t> та   </a:t>
            </a:r>
            <a:r>
              <a:rPr lang="ru-RU" sz="2000" dirty="0" err="1">
                <a:solidFill>
                  <a:schemeClr val="tx1"/>
                </a:solidFill>
              </a:rPr>
              <a:t>злагодженість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роботи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дихальної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голосової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артикуляційної</a:t>
            </a:r>
            <a:r>
              <a:rPr lang="ru-RU" sz="2000" dirty="0">
                <a:solidFill>
                  <a:schemeClr val="tx1"/>
                </a:solidFill>
              </a:rPr>
              <a:t> систем. 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0" name="Стрілка: п’ятикутник 9">
            <a:extLst>
              <a:ext uri="{FF2B5EF4-FFF2-40B4-BE49-F238E27FC236}">
                <a16:creationId xmlns:a16="http://schemas.microsoft.com/office/drawing/2014/main" id="{7284ECBF-0CB3-46B0-9AC3-429AC01C2948}"/>
              </a:ext>
            </a:extLst>
          </p:cNvPr>
          <p:cNvSpPr/>
          <p:nvPr/>
        </p:nvSpPr>
        <p:spPr>
          <a:xfrm>
            <a:off x="1809946" y="3709447"/>
            <a:ext cx="3327660" cy="1062868"/>
          </a:xfrm>
          <a:prstGeom prst="homePlate">
            <a:avLst/>
          </a:prstGeom>
          <a:solidFill>
            <a:srgbClr val="9966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</a:rPr>
              <a:t>Артикуляційна гімнастика </a:t>
            </a:r>
          </a:p>
        </p:txBody>
      </p:sp>
      <p:sp>
        <p:nvSpPr>
          <p:cNvPr id="11" name="Стрілка: п’ятикутник 10">
            <a:extLst>
              <a:ext uri="{FF2B5EF4-FFF2-40B4-BE49-F238E27FC236}">
                <a16:creationId xmlns:a16="http://schemas.microsoft.com/office/drawing/2014/main" id="{E5C99EC1-9031-44CD-A5F1-745C4CD44E12}"/>
              </a:ext>
            </a:extLst>
          </p:cNvPr>
          <p:cNvSpPr/>
          <p:nvPr/>
        </p:nvSpPr>
        <p:spPr>
          <a:xfrm>
            <a:off x="1809946" y="5380345"/>
            <a:ext cx="3327660" cy="1067589"/>
          </a:xfrm>
          <a:prstGeom prst="homePlate">
            <a:avLst/>
          </a:prstGeom>
          <a:solidFill>
            <a:srgbClr val="9966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</a:rPr>
              <a:t>Ігри звуконаслідувального характеру </a:t>
            </a:r>
          </a:p>
        </p:txBody>
      </p:sp>
      <p:sp>
        <p:nvSpPr>
          <p:cNvPr id="12" name="Прямокутник: зрізані верхні кути 11">
            <a:extLst>
              <a:ext uri="{FF2B5EF4-FFF2-40B4-BE49-F238E27FC236}">
                <a16:creationId xmlns:a16="http://schemas.microsoft.com/office/drawing/2014/main" id="{B4F1F228-A122-4E32-9AE6-C375069007A1}"/>
              </a:ext>
            </a:extLst>
          </p:cNvPr>
          <p:cNvSpPr/>
          <p:nvPr/>
        </p:nvSpPr>
        <p:spPr>
          <a:xfrm>
            <a:off x="5137606" y="3591611"/>
            <a:ext cx="6777874" cy="1322107"/>
          </a:xfrm>
          <a:prstGeom prst="snip2SameRect">
            <a:avLst>
              <a:gd name="adj1" fmla="val 20455"/>
              <a:gd name="adj2" fmla="val 21212"/>
            </a:avLst>
          </a:prstGeom>
          <a:solidFill>
            <a:srgbClr val="FF99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тренує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м’язи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мовного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апарату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Результат - підвищуються показники рівня розвитку співочих навичок, мовлення дітей,  розвивається почуття ритму,  музична пам’ять.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3" name="Прямокутник: зрізані верхні кути 12">
            <a:extLst>
              <a:ext uri="{FF2B5EF4-FFF2-40B4-BE49-F238E27FC236}">
                <a16:creationId xmlns:a16="http://schemas.microsoft.com/office/drawing/2014/main" id="{F92BAB2A-E7EC-47FA-ACE2-D7054A627378}"/>
              </a:ext>
            </a:extLst>
          </p:cNvPr>
          <p:cNvSpPr/>
          <p:nvPr/>
        </p:nvSpPr>
        <p:spPr>
          <a:xfrm>
            <a:off x="5137606" y="5264872"/>
            <a:ext cx="6777874" cy="1322105"/>
          </a:xfrm>
          <a:prstGeom prst="snip2SameRect">
            <a:avLst>
              <a:gd name="adj1" fmla="val 21970"/>
              <a:gd name="adj2" fmla="val 23485"/>
            </a:avLst>
          </a:prstGeom>
          <a:solidFill>
            <a:srgbClr val="FF99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сприяють</a:t>
            </a: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ru-RU" sz="2000" dirty="0" err="1">
                <a:solidFill>
                  <a:schemeClr val="tx1"/>
                </a:solidFill>
              </a:rPr>
              <a:t>розвитку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інтонаційного</a:t>
            </a:r>
            <a:r>
              <a:rPr lang="ru-RU" sz="2000" dirty="0">
                <a:solidFill>
                  <a:schemeClr val="tx1"/>
                </a:solidFill>
              </a:rPr>
              <a:t> і фонематичного слуху, </a:t>
            </a:r>
            <a:r>
              <a:rPr lang="ru-RU" sz="2000" dirty="0" err="1">
                <a:solidFill>
                  <a:schemeClr val="tx1"/>
                </a:solidFill>
              </a:rPr>
              <a:t>розширенню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мовного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співочого</a:t>
            </a: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ru-RU" sz="2000" dirty="0" err="1">
                <a:solidFill>
                  <a:schemeClr val="tx1"/>
                </a:solidFill>
              </a:rPr>
              <a:t>діапазону</a:t>
            </a:r>
            <a:r>
              <a:rPr lang="ru-RU" sz="2000" dirty="0">
                <a:solidFill>
                  <a:schemeClr val="tx1"/>
                </a:solidFill>
              </a:rPr>
              <a:t>  , </a:t>
            </a:r>
            <a:r>
              <a:rPr lang="ru-RU" sz="2000" dirty="0" err="1">
                <a:solidFill>
                  <a:schemeClr val="tx1"/>
                </a:solidFill>
              </a:rPr>
              <a:t>зміцнюють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голосові</a:t>
            </a:r>
            <a:r>
              <a:rPr lang="ru-RU" sz="2000" dirty="0">
                <a:solidFill>
                  <a:schemeClr val="tx1"/>
                </a:solidFill>
              </a:rPr>
              <a:t> з</a:t>
            </a:r>
            <a:r>
              <a:rPr lang="en-US" sz="2000" dirty="0">
                <a:solidFill>
                  <a:schemeClr val="tx1"/>
                </a:solidFill>
              </a:rPr>
              <a:t>’</a:t>
            </a:r>
            <a:r>
              <a:rPr lang="uk-UA" sz="2000" dirty="0" err="1">
                <a:solidFill>
                  <a:schemeClr val="tx1"/>
                </a:solidFill>
              </a:rPr>
              <a:t>язки</a:t>
            </a:r>
            <a:r>
              <a:rPr lang="uk-UA" sz="2000" dirty="0">
                <a:solidFill>
                  <a:schemeClr val="tx1"/>
                </a:solidFill>
              </a:rPr>
              <a:t>.</a:t>
            </a:r>
            <a:r>
              <a:rPr lang="uk-UA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7616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BD2B72-B8EA-40A2-9D6A-EEA07C4D3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AC1947-DEDF-42A6-847A-790C0F194B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09946" cy="6858000"/>
          </a:xfrm>
          <a:prstGeom prst="rect">
            <a:avLst/>
          </a:prstGeom>
        </p:spPr>
      </p:pic>
      <p:sp>
        <p:nvSpPr>
          <p:cNvPr id="6" name="Стрілка: п’ятикутник 5">
            <a:extLst>
              <a:ext uri="{FF2B5EF4-FFF2-40B4-BE49-F238E27FC236}">
                <a16:creationId xmlns:a16="http://schemas.microsoft.com/office/drawing/2014/main" id="{BA5B8A39-33D0-401D-B7ED-833F79FA29D8}"/>
              </a:ext>
            </a:extLst>
          </p:cNvPr>
          <p:cNvSpPr/>
          <p:nvPr/>
        </p:nvSpPr>
        <p:spPr>
          <a:xfrm>
            <a:off x="1809947" y="499620"/>
            <a:ext cx="3327660" cy="992171"/>
          </a:xfrm>
          <a:prstGeom prst="homePlate">
            <a:avLst/>
          </a:prstGeom>
          <a:solidFill>
            <a:srgbClr val="9966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>
                <a:solidFill>
                  <a:sysClr val="windowText" lastClr="000000"/>
                </a:solidFill>
              </a:rPr>
              <a:t>Ритмодекламація </a:t>
            </a:r>
            <a:endParaRPr lang="uk-UA" sz="20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кутник: зрізані верхні кути 6">
            <a:extLst>
              <a:ext uri="{FF2B5EF4-FFF2-40B4-BE49-F238E27FC236}">
                <a16:creationId xmlns:a16="http://schemas.microsoft.com/office/drawing/2014/main" id="{439F5D7E-FA37-419B-91C9-C6166343E741}"/>
              </a:ext>
            </a:extLst>
          </p:cNvPr>
          <p:cNvSpPr/>
          <p:nvPr/>
        </p:nvSpPr>
        <p:spPr>
          <a:xfrm>
            <a:off x="5137606" y="271023"/>
            <a:ext cx="6777874" cy="1322107"/>
          </a:xfrm>
          <a:prstGeom prst="snip2SameRect">
            <a:avLst>
              <a:gd name="adj1" fmla="val 23629"/>
              <a:gd name="adj2" fmla="val 21519"/>
            </a:avLst>
          </a:prstGeom>
          <a:solidFill>
            <a:srgbClr val="FF99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чітке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проговорювання</a:t>
            </a:r>
            <a:r>
              <a:rPr lang="ru-RU" sz="2000" dirty="0">
                <a:solidFill>
                  <a:schemeClr val="tx1"/>
                </a:solidFill>
              </a:rPr>
              <a:t> тексту у </a:t>
            </a:r>
            <a:r>
              <a:rPr lang="ru-RU" sz="2000" dirty="0" err="1">
                <a:solidFill>
                  <a:schemeClr val="tx1"/>
                </a:solidFill>
              </a:rPr>
              <a:t>заданому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ритмі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Сприяє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формуванню</a:t>
            </a:r>
            <a:r>
              <a:rPr lang="ru-RU" sz="2000" dirty="0">
                <a:solidFill>
                  <a:schemeClr val="tx1"/>
                </a:solidFill>
              </a:rPr>
              <a:t> природного </a:t>
            </a:r>
            <a:r>
              <a:rPr lang="ru-RU" sz="2000" dirty="0" err="1">
                <a:solidFill>
                  <a:schemeClr val="tx1"/>
                </a:solidFill>
              </a:rPr>
              <a:t>звучання</a:t>
            </a:r>
            <a:r>
              <a:rPr lang="ru-RU" sz="2000" dirty="0">
                <a:solidFill>
                  <a:schemeClr val="tx1"/>
                </a:solidFill>
              </a:rPr>
              <a:t> голосу, </a:t>
            </a:r>
            <a:r>
              <a:rPr lang="ru-RU" sz="2000" dirty="0" err="1">
                <a:solidFill>
                  <a:schemeClr val="tx1"/>
                </a:solidFill>
              </a:rPr>
              <a:t>виробленню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мовного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співочого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дихання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розвитку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дикції</a:t>
            </a:r>
            <a:r>
              <a:rPr lang="ru-RU" sz="2000" dirty="0">
                <a:solidFill>
                  <a:schemeClr val="tx1"/>
                </a:solidFill>
              </a:rPr>
              <a:t> . 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8" name="Стрілка: п’ятикутник 7">
            <a:extLst>
              <a:ext uri="{FF2B5EF4-FFF2-40B4-BE49-F238E27FC236}">
                <a16:creationId xmlns:a16="http://schemas.microsoft.com/office/drawing/2014/main" id="{11E7190D-E3D7-4048-AFA1-213EEE9CB912}"/>
              </a:ext>
            </a:extLst>
          </p:cNvPr>
          <p:cNvSpPr/>
          <p:nvPr/>
        </p:nvSpPr>
        <p:spPr>
          <a:xfrm>
            <a:off x="1809946" y="2092750"/>
            <a:ext cx="3327660" cy="1006304"/>
          </a:xfrm>
          <a:prstGeom prst="homePlate">
            <a:avLst/>
          </a:prstGeom>
          <a:solidFill>
            <a:srgbClr val="9966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>
                <a:solidFill>
                  <a:schemeClr val="tx1"/>
                </a:solidFill>
              </a:rPr>
              <a:t>Пальчикові і жестові ігри, вправи </a:t>
            </a:r>
            <a:endParaRPr lang="uk-UA" sz="2000" b="1" i="1" dirty="0">
              <a:solidFill>
                <a:schemeClr val="tx1"/>
              </a:solidFill>
            </a:endParaRPr>
          </a:p>
        </p:txBody>
      </p:sp>
      <p:sp>
        <p:nvSpPr>
          <p:cNvPr id="9" name="Прямокутник: зрізані верхні кути 8">
            <a:extLst>
              <a:ext uri="{FF2B5EF4-FFF2-40B4-BE49-F238E27FC236}">
                <a16:creationId xmlns:a16="http://schemas.microsoft.com/office/drawing/2014/main" id="{BBA95F0D-283E-4129-BE3F-883EA90F4C67}"/>
              </a:ext>
            </a:extLst>
          </p:cNvPr>
          <p:cNvSpPr/>
          <p:nvPr/>
        </p:nvSpPr>
        <p:spPr>
          <a:xfrm>
            <a:off x="5137606" y="1920713"/>
            <a:ext cx="6777874" cy="1322107"/>
          </a:xfrm>
          <a:prstGeom prst="snip2SameRect">
            <a:avLst>
              <a:gd name="adj1" fmla="val 23485"/>
              <a:gd name="adj2" fmla="val 22727"/>
            </a:avLst>
          </a:prstGeom>
          <a:solidFill>
            <a:srgbClr val="FF99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>
                <a:solidFill>
                  <a:schemeClr val="tx1"/>
                </a:solidFill>
              </a:rPr>
              <a:t>розвивають дрібну моторику, координацію рухів , надають можливість відпочити дітям під час малоактивних видів музичної діяльності 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0" name="Стрілка: п’ятикутник 9">
            <a:extLst>
              <a:ext uri="{FF2B5EF4-FFF2-40B4-BE49-F238E27FC236}">
                <a16:creationId xmlns:a16="http://schemas.microsoft.com/office/drawing/2014/main" id="{7284ECBF-0CB3-46B0-9AC3-429AC01C2948}"/>
              </a:ext>
            </a:extLst>
          </p:cNvPr>
          <p:cNvSpPr/>
          <p:nvPr/>
        </p:nvSpPr>
        <p:spPr>
          <a:xfrm>
            <a:off x="1809946" y="3709447"/>
            <a:ext cx="3327660" cy="1062868"/>
          </a:xfrm>
          <a:prstGeom prst="homePlate">
            <a:avLst/>
          </a:prstGeom>
          <a:solidFill>
            <a:srgbClr val="9966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>
                <a:solidFill>
                  <a:schemeClr val="tx1"/>
                </a:solidFill>
              </a:rPr>
              <a:t>Ритмопластика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  <p:sp>
        <p:nvSpPr>
          <p:cNvPr id="11" name="Стрілка: п’ятикутник 10">
            <a:extLst>
              <a:ext uri="{FF2B5EF4-FFF2-40B4-BE49-F238E27FC236}">
                <a16:creationId xmlns:a16="http://schemas.microsoft.com/office/drawing/2014/main" id="{E5C99EC1-9031-44CD-A5F1-745C4CD44E12}"/>
              </a:ext>
            </a:extLst>
          </p:cNvPr>
          <p:cNvSpPr/>
          <p:nvPr/>
        </p:nvSpPr>
        <p:spPr>
          <a:xfrm>
            <a:off x="1809946" y="5380345"/>
            <a:ext cx="3327660" cy="1067589"/>
          </a:xfrm>
          <a:prstGeom prst="homePlate">
            <a:avLst/>
          </a:prstGeom>
          <a:solidFill>
            <a:srgbClr val="9966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</a:rPr>
              <a:t>Комунікативні </a:t>
            </a:r>
            <a:r>
              <a:rPr lang="uk-UA" sz="2000" b="1" i="1" dirty="0" err="1">
                <a:solidFill>
                  <a:schemeClr val="tx1"/>
                </a:solidFill>
              </a:rPr>
              <a:t>ігро</a:t>
            </a:r>
            <a:r>
              <a:rPr lang="uk-UA" sz="2000" b="1" i="1" dirty="0">
                <a:solidFill>
                  <a:schemeClr val="tx1"/>
                </a:solidFill>
              </a:rPr>
              <a:t> – танці </a:t>
            </a:r>
          </a:p>
        </p:txBody>
      </p:sp>
      <p:sp>
        <p:nvSpPr>
          <p:cNvPr id="12" name="Прямокутник: зрізані верхні кути 11">
            <a:extLst>
              <a:ext uri="{FF2B5EF4-FFF2-40B4-BE49-F238E27FC236}">
                <a16:creationId xmlns:a16="http://schemas.microsoft.com/office/drawing/2014/main" id="{B4F1F228-A122-4E32-9AE6-C375069007A1}"/>
              </a:ext>
            </a:extLst>
          </p:cNvPr>
          <p:cNvSpPr/>
          <p:nvPr/>
        </p:nvSpPr>
        <p:spPr>
          <a:xfrm>
            <a:off x="5137606" y="3591611"/>
            <a:ext cx="6777874" cy="1322107"/>
          </a:xfrm>
          <a:prstGeom prst="snip2SameRect">
            <a:avLst>
              <a:gd name="adj1" fmla="val 20455"/>
              <a:gd name="adj2" fmla="val 21212"/>
            </a:avLst>
          </a:prstGeom>
          <a:solidFill>
            <a:srgbClr val="FF99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</a:rPr>
              <a:t>своєрідний музично-ритмічний психотренінг. Навчає  усвідомленому  володінню своїм тілом, розвиває вміння виражати емоції в міміці, пантоміміці,  зміцнює рухливість нервових процесів.</a:t>
            </a:r>
          </a:p>
        </p:txBody>
      </p:sp>
      <p:sp>
        <p:nvSpPr>
          <p:cNvPr id="13" name="Прямокутник: зрізані верхні кути 12">
            <a:extLst>
              <a:ext uri="{FF2B5EF4-FFF2-40B4-BE49-F238E27FC236}">
                <a16:creationId xmlns:a16="http://schemas.microsoft.com/office/drawing/2014/main" id="{F92BAB2A-E7EC-47FA-ACE2-D7054A627378}"/>
              </a:ext>
            </a:extLst>
          </p:cNvPr>
          <p:cNvSpPr/>
          <p:nvPr/>
        </p:nvSpPr>
        <p:spPr>
          <a:xfrm>
            <a:off x="5137606" y="5253086"/>
            <a:ext cx="6777874" cy="1322105"/>
          </a:xfrm>
          <a:prstGeom prst="snip2SameRect">
            <a:avLst>
              <a:gd name="adj1" fmla="val 21970"/>
              <a:gd name="adj2" fmla="val 23485"/>
            </a:avLst>
          </a:prstGeom>
          <a:solidFill>
            <a:srgbClr val="FF99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танці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нескладними</a:t>
            </a:r>
            <a:r>
              <a:rPr lang="ru-RU" sz="2000" dirty="0">
                <a:solidFill>
                  <a:schemeClr val="tx1"/>
                </a:solidFill>
              </a:rPr>
              <a:t> рухами,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включають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елементи</a:t>
            </a:r>
            <a:r>
              <a:rPr lang="ru-RU" sz="2000" dirty="0">
                <a:solidFill>
                  <a:schemeClr val="tx1"/>
                </a:solidFill>
              </a:rPr>
              <a:t> невербального </a:t>
            </a:r>
            <a:r>
              <a:rPr lang="ru-RU" sz="2000" dirty="0" err="1">
                <a:solidFill>
                  <a:schemeClr val="tx1"/>
                </a:solidFill>
              </a:rPr>
              <a:t>спілкування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зміну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партнерів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ігрові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завдання</a:t>
            </a:r>
            <a:r>
              <a:rPr lang="ru-RU" sz="2000" dirty="0">
                <a:solidFill>
                  <a:schemeClr val="tx1"/>
                </a:solidFill>
              </a:rPr>
              <a:t> . </a:t>
            </a:r>
            <a:r>
              <a:rPr lang="ru-RU" sz="2000" dirty="0" err="1">
                <a:solidFill>
                  <a:schemeClr val="tx1"/>
                </a:solidFill>
              </a:rPr>
              <a:t>Розвивають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почуття</a:t>
            </a:r>
            <a:r>
              <a:rPr lang="ru-RU" sz="2000" dirty="0">
                <a:solidFill>
                  <a:schemeClr val="tx1"/>
                </a:solidFill>
              </a:rPr>
              <a:t> ритму, </a:t>
            </a:r>
            <a:r>
              <a:rPr lang="ru-RU" sz="2000" dirty="0" err="1">
                <a:solidFill>
                  <a:schemeClr val="tx1"/>
                </a:solidFill>
              </a:rPr>
              <a:t>навички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комунікації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сприяють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творчому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самовираженню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дітей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49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BD2B72-B8EA-40A2-9D6A-EEA07C4D3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AC1947-DEDF-42A6-847A-790C0F194B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09946" cy="6858000"/>
          </a:xfrm>
          <a:prstGeom prst="rect">
            <a:avLst/>
          </a:prstGeom>
        </p:spPr>
      </p:pic>
      <p:sp>
        <p:nvSpPr>
          <p:cNvPr id="6" name="Стрілка: п’ятикутник 5">
            <a:extLst>
              <a:ext uri="{FF2B5EF4-FFF2-40B4-BE49-F238E27FC236}">
                <a16:creationId xmlns:a16="http://schemas.microsoft.com/office/drawing/2014/main" id="{BA5B8A39-33D0-401D-B7ED-833F79FA29D8}"/>
              </a:ext>
            </a:extLst>
          </p:cNvPr>
          <p:cNvSpPr/>
          <p:nvPr/>
        </p:nvSpPr>
        <p:spPr>
          <a:xfrm>
            <a:off x="1809947" y="499620"/>
            <a:ext cx="3327660" cy="992171"/>
          </a:xfrm>
          <a:prstGeom prst="homePlate">
            <a:avLst/>
          </a:prstGeom>
          <a:solidFill>
            <a:srgbClr val="9966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>
                <a:solidFill>
                  <a:sysClr val="windowText" lastClr="000000"/>
                </a:solidFill>
              </a:rPr>
              <a:t>Body percussion </a:t>
            </a:r>
            <a:endParaRPr lang="uk-UA" sz="20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кутник: зрізані верхні кути 6">
            <a:extLst>
              <a:ext uri="{FF2B5EF4-FFF2-40B4-BE49-F238E27FC236}">
                <a16:creationId xmlns:a16="http://schemas.microsoft.com/office/drawing/2014/main" id="{439F5D7E-FA37-419B-91C9-C6166343E741}"/>
              </a:ext>
            </a:extLst>
          </p:cNvPr>
          <p:cNvSpPr/>
          <p:nvPr/>
        </p:nvSpPr>
        <p:spPr>
          <a:xfrm>
            <a:off x="5137606" y="271023"/>
            <a:ext cx="6777874" cy="1322107"/>
          </a:xfrm>
          <a:prstGeom prst="snip2SameRect">
            <a:avLst>
              <a:gd name="adj1" fmla="val 23629"/>
              <a:gd name="adj2" fmla="val 21519"/>
            </a:avLst>
          </a:prstGeom>
          <a:solidFill>
            <a:srgbClr val="FF99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тіло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використовується</a:t>
            </a:r>
            <a:r>
              <a:rPr lang="ru-RU" sz="2000" dirty="0">
                <a:solidFill>
                  <a:schemeClr val="tx1"/>
                </a:solidFill>
              </a:rPr>
              <a:t>, як </a:t>
            </a:r>
            <a:r>
              <a:rPr lang="ru-RU" sz="2000" dirty="0" err="1">
                <a:solidFill>
                  <a:schemeClr val="tx1"/>
                </a:solidFill>
              </a:rPr>
              <a:t>ритмічний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акустичний</a:t>
            </a:r>
            <a:r>
              <a:rPr lang="ru-RU" sz="2000" dirty="0">
                <a:solidFill>
                  <a:schemeClr val="tx1"/>
                </a:solidFill>
              </a:rPr>
              <a:t>  і </a:t>
            </a:r>
            <a:r>
              <a:rPr lang="ru-RU" sz="2000" dirty="0" err="1">
                <a:solidFill>
                  <a:schemeClr val="tx1"/>
                </a:solidFill>
              </a:rPr>
              <a:t>динамічний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інструмент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пов'язаний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руховою</a:t>
            </a:r>
            <a:r>
              <a:rPr lang="ru-RU" sz="2000" dirty="0">
                <a:solidFill>
                  <a:schemeClr val="tx1"/>
                </a:solidFill>
              </a:rPr>
              <a:t> та моторною </a:t>
            </a:r>
            <a:r>
              <a:rPr lang="ru-RU" sz="2000" dirty="0" err="1">
                <a:solidFill>
                  <a:schemeClr val="tx1"/>
                </a:solidFill>
              </a:rPr>
              <a:t>діяльністю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дитини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8" name="Стрілка: п’ятикутник 7">
            <a:extLst>
              <a:ext uri="{FF2B5EF4-FFF2-40B4-BE49-F238E27FC236}">
                <a16:creationId xmlns:a16="http://schemas.microsoft.com/office/drawing/2014/main" id="{11E7190D-E3D7-4048-AFA1-213EEE9CB912}"/>
              </a:ext>
            </a:extLst>
          </p:cNvPr>
          <p:cNvSpPr/>
          <p:nvPr/>
        </p:nvSpPr>
        <p:spPr>
          <a:xfrm>
            <a:off x="1809946" y="2092750"/>
            <a:ext cx="3327660" cy="1006304"/>
          </a:xfrm>
          <a:prstGeom prst="homePlate">
            <a:avLst/>
          </a:prstGeom>
          <a:solidFill>
            <a:srgbClr val="9966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</a:rPr>
              <a:t>Ігровий масаж </a:t>
            </a:r>
          </a:p>
        </p:txBody>
      </p:sp>
      <p:sp>
        <p:nvSpPr>
          <p:cNvPr id="9" name="Прямокутник: зрізані верхні кути 8">
            <a:extLst>
              <a:ext uri="{FF2B5EF4-FFF2-40B4-BE49-F238E27FC236}">
                <a16:creationId xmlns:a16="http://schemas.microsoft.com/office/drawing/2014/main" id="{BBA95F0D-283E-4129-BE3F-883EA90F4C67}"/>
              </a:ext>
            </a:extLst>
          </p:cNvPr>
          <p:cNvSpPr/>
          <p:nvPr/>
        </p:nvSpPr>
        <p:spPr>
          <a:xfrm>
            <a:off x="5137606" y="1920713"/>
            <a:ext cx="6777874" cy="1322107"/>
          </a:xfrm>
          <a:prstGeom prst="snip2SameRect">
            <a:avLst>
              <a:gd name="adj1" fmla="val 23485"/>
              <a:gd name="adj2" fmla="val 22727"/>
            </a:avLst>
          </a:prstGeom>
          <a:solidFill>
            <a:srgbClr val="FF99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масаж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певних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частин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тіла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допомогою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погладжування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розминання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розтирання</a:t>
            </a:r>
            <a:r>
              <a:rPr lang="ru-RU" sz="2000" dirty="0">
                <a:solidFill>
                  <a:schemeClr val="tx1"/>
                </a:solidFill>
              </a:rPr>
              <a:t> та легких </a:t>
            </a:r>
            <a:r>
              <a:rPr lang="ru-RU" sz="2000" dirty="0" err="1">
                <a:solidFill>
                  <a:schemeClr val="tx1"/>
                </a:solidFill>
              </a:rPr>
              <a:t>постукувань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0" name="Стрілка: п’ятикутник 9">
            <a:extLst>
              <a:ext uri="{FF2B5EF4-FFF2-40B4-BE49-F238E27FC236}">
                <a16:creationId xmlns:a16="http://schemas.microsoft.com/office/drawing/2014/main" id="{7284ECBF-0CB3-46B0-9AC3-429AC01C2948}"/>
              </a:ext>
            </a:extLst>
          </p:cNvPr>
          <p:cNvSpPr/>
          <p:nvPr/>
        </p:nvSpPr>
        <p:spPr>
          <a:xfrm>
            <a:off x="1809946" y="3709447"/>
            <a:ext cx="3327660" cy="1062868"/>
          </a:xfrm>
          <a:prstGeom prst="homePlate">
            <a:avLst/>
          </a:prstGeom>
          <a:solidFill>
            <a:srgbClr val="9966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err="1">
                <a:solidFill>
                  <a:schemeClr val="tx1"/>
                </a:solidFill>
              </a:rPr>
              <a:t>Психогімнастика</a:t>
            </a:r>
            <a:r>
              <a:rPr lang="uk-UA" sz="20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Стрілка: п’ятикутник 10">
            <a:extLst>
              <a:ext uri="{FF2B5EF4-FFF2-40B4-BE49-F238E27FC236}">
                <a16:creationId xmlns:a16="http://schemas.microsoft.com/office/drawing/2014/main" id="{E5C99EC1-9031-44CD-A5F1-745C4CD44E12}"/>
              </a:ext>
            </a:extLst>
          </p:cNvPr>
          <p:cNvSpPr/>
          <p:nvPr/>
        </p:nvSpPr>
        <p:spPr>
          <a:xfrm>
            <a:off x="1809946" y="5380345"/>
            <a:ext cx="3327660" cy="1067589"/>
          </a:xfrm>
          <a:prstGeom prst="homePlate">
            <a:avLst/>
          </a:prstGeom>
          <a:solidFill>
            <a:srgbClr val="9966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</a:rPr>
              <a:t>Музикотерапія</a:t>
            </a:r>
          </a:p>
        </p:txBody>
      </p:sp>
      <p:sp>
        <p:nvSpPr>
          <p:cNvPr id="12" name="Прямокутник: зрізані верхні кути 11">
            <a:extLst>
              <a:ext uri="{FF2B5EF4-FFF2-40B4-BE49-F238E27FC236}">
                <a16:creationId xmlns:a16="http://schemas.microsoft.com/office/drawing/2014/main" id="{B4F1F228-A122-4E32-9AE6-C375069007A1}"/>
              </a:ext>
            </a:extLst>
          </p:cNvPr>
          <p:cNvSpPr/>
          <p:nvPr/>
        </p:nvSpPr>
        <p:spPr>
          <a:xfrm>
            <a:off x="5137606" y="3591611"/>
            <a:ext cx="6777874" cy="1322107"/>
          </a:xfrm>
          <a:prstGeom prst="snip2SameRect">
            <a:avLst>
              <a:gd name="adj1" fmla="val 20455"/>
              <a:gd name="adj2" fmla="val 21212"/>
            </a:avLst>
          </a:prstGeom>
          <a:solidFill>
            <a:srgbClr val="FF99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>
                <a:solidFill>
                  <a:schemeClr val="tx1"/>
                </a:solidFill>
              </a:rPr>
              <a:t>це вправи, ігри, етюди  мімічного та пантомімічного характеру, спрямовані на розвиток і корекцію різних аспектів психіки дитини , її пізнавальної та емоційно-особистісної сфери. 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3" name="Прямокутник: зрізані верхні кути 12">
            <a:extLst>
              <a:ext uri="{FF2B5EF4-FFF2-40B4-BE49-F238E27FC236}">
                <a16:creationId xmlns:a16="http://schemas.microsoft.com/office/drawing/2014/main" id="{F92BAB2A-E7EC-47FA-ACE2-D7054A627378}"/>
              </a:ext>
            </a:extLst>
          </p:cNvPr>
          <p:cNvSpPr/>
          <p:nvPr/>
        </p:nvSpPr>
        <p:spPr>
          <a:xfrm>
            <a:off x="5137606" y="5264872"/>
            <a:ext cx="6777874" cy="1322105"/>
          </a:xfrm>
          <a:prstGeom prst="snip2SameRect">
            <a:avLst>
              <a:gd name="adj1" fmla="val 21970"/>
              <a:gd name="adj2" fmla="val 23485"/>
            </a:avLst>
          </a:prstGeom>
          <a:solidFill>
            <a:srgbClr val="FF99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Музикотерапія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сприяє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корекції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психофізичного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здоров’я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дітей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процесі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життєдіяльності.ЇЇ</a:t>
            </a:r>
            <a:r>
              <a:rPr lang="ru-RU" sz="2000" dirty="0">
                <a:solidFill>
                  <a:schemeClr val="tx1"/>
                </a:solidFill>
              </a:rPr>
              <a:t> основа -  </a:t>
            </a:r>
            <a:r>
              <a:rPr lang="ru-RU" sz="2000" dirty="0" err="1">
                <a:solidFill>
                  <a:schemeClr val="tx1"/>
                </a:solidFill>
              </a:rPr>
              <a:t>слухання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музики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різних</a:t>
            </a:r>
            <a:r>
              <a:rPr lang="ru-RU" sz="2000" dirty="0">
                <a:solidFill>
                  <a:schemeClr val="tx1"/>
                </a:solidFill>
              </a:rPr>
              <a:t> її </a:t>
            </a:r>
            <a:r>
              <a:rPr lang="ru-RU" sz="2000" dirty="0" err="1">
                <a:solidFill>
                  <a:schemeClr val="tx1"/>
                </a:solidFill>
              </a:rPr>
              <a:t>проявах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48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03D1EE-324A-4189-AB93-97DEE233F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7" y="0"/>
            <a:ext cx="12167617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ECD1EB-EF60-41D2-A924-89C2A873D6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942" y="4405207"/>
            <a:ext cx="6295092" cy="2452794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66122AD-22BD-4BC5-889A-B8C2ECE4E7CA}"/>
              </a:ext>
            </a:extLst>
          </p:cNvPr>
          <p:cNvSpPr/>
          <p:nvPr/>
        </p:nvSpPr>
        <p:spPr>
          <a:xfrm>
            <a:off x="2337847" y="1329179"/>
            <a:ext cx="9370244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dirty="0"/>
              <a:t> </a:t>
            </a:r>
            <a:r>
              <a:rPr lang="uk-UA" sz="2000" dirty="0"/>
              <a:t>наявність професійної і мотиваційної готовності;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рівень професійної компетентності;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вміння приймати інноваційне рішення,  йти на певний ризик;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відсутність страху перед конфліктними ситуаціями, які виникають при реалізації нововведення;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творча активність педагога, яскрава індивідуальність, творче «осяяння»;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прагнення знімати інноваційні бар’єри;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бажання відмовитись від стереотипів педагогічного мислення.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A4D8CF-008E-4CEC-996D-817EB294A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574" y="395927"/>
            <a:ext cx="6193411" cy="6787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D6713A-3BC8-44BD-A63E-F89A19EA9082}"/>
              </a:ext>
            </a:extLst>
          </p:cNvPr>
          <p:cNvSpPr txBox="1"/>
          <p:nvPr/>
        </p:nvSpPr>
        <p:spPr>
          <a:xfrm>
            <a:off x="3864990" y="565608"/>
            <a:ext cx="707010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b="1" dirty="0">
                <a:ln/>
                <a:solidFill>
                  <a:srgbClr val="660066"/>
                </a:solidFill>
              </a:rPr>
              <a:t>УМОВИ УСПІШНОЇ РЕАЛІЗАЦІЇ ІННОВАЦІЙНОЇ ДІЯЛЬНОСТІ :</a:t>
            </a:r>
          </a:p>
        </p:txBody>
      </p:sp>
    </p:spTree>
    <p:extLst>
      <p:ext uri="{BB962C8B-B14F-4D97-AF65-F5344CB8AC3E}">
        <p14:creationId xmlns:p14="http://schemas.microsoft.com/office/powerpoint/2010/main" val="895662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D0E462-4876-41F3-809D-89D8CE0792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B24F0D5-DBD0-4005-AB2D-98FE077EDF4F}"/>
              </a:ext>
            </a:extLst>
          </p:cNvPr>
          <p:cNvSpPr/>
          <p:nvPr/>
        </p:nvSpPr>
        <p:spPr>
          <a:xfrm>
            <a:off x="3836709" y="1828800"/>
            <a:ext cx="437403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6600">
                  <a:solidFill>
                    <a:srgbClr val="FF6600"/>
                  </a:solidFill>
                  <a:prstDash val="solid"/>
                </a:ln>
                <a:solidFill>
                  <a:srgbClr val="CC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ДЯКУЮ </a:t>
            </a:r>
          </a:p>
          <a:p>
            <a:pPr algn="ctr"/>
            <a:r>
              <a:rPr lang="uk-UA" sz="6600" b="1" dirty="0">
                <a:ln w="6600">
                  <a:solidFill>
                    <a:srgbClr val="FF6600"/>
                  </a:solidFill>
                  <a:prstDash val="solid"/>
                </a:ln>
                <a:solidFill>
                  <a:srgbClr val="CC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 УВАГУ!</a:t>
            </a:r>
            <a:endParaRPr lang="uk-UA" sz="6600" b="1" cap="none" spc="0" dirty="0">
              <a:ln w="6600">
                <a:solidFill>
                  <a:srgbClr val="FF6600"/>
                </a:solidFill>
                <a:prstDash val="solid"/>
              </a:ln>
              <a:solidFill>
                <a:srgbClr val="CC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83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8CD126-7F13-4E3C-8C7A-D9CAD32C35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29A034-6BC8-4385-96EE-2B4CE1F05000}"/>
              </a:ext>
            </a:extLst>
          </p:cNvPr>
          <p:cNvSpPr txBox="1"/>
          <p:nvPr/>
        </p:nvSpPr>
        <p:spPr>
          <a:xfrm>
            <a:off x="5147036" y="358219"/>
            <a:ext cx="131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ДЖЕРЕЛА: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AB12184-81DE-4DE4-9AD0-F1278B783FCB}"/>
              </a:ext>
            </a:extLst>
          </p:cNvPr>
          <p:cNvSpPr/>
          <p:nvPr/>
        </p:nvSpPr>
        <p:spPr>
          <a:xfrm>
            <a:off x="411637" y="727551"/>
            <a:ext cx="1133416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Закон </a:t>
            </a:r>
            <a:r>
              <a:rPr lang="ru-RU" dirty="0" err="1"/>
              <a:t>України</a:t>
            </a:r>
            <a:r>
              <a:rPr lang="ru-RU" dirty="0"/>
              <a:t> про </a:t>
            </a:r>
            <a:r>
              <a:rPr lang="ru-RU" dirty="0" err="1"/>
              <a:t>дошкільну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. – Режим доступу:</a:t>
            </a:r>
            <a:r>
              <a:rPr lang="en-US" dirty="0"/>
              <a:t>https://zakon.rada.gov.ua/laws/show/2628-14#Text</a:t>
            </a:r>
            <a:endParaRPr lang="uk-UA" dirty="0"/>
          </a:p>
          <a:p>
            <a:pPr marL="342900" indent="-342900">
              <a:buAutoNum type="arabicPeriod"/>
            </a:pPr>
            <a:r>
              <a:rPr lang="ru-RU" dirty="0" err="1"/>
              <a:t>Базовий</a:t>
            </a:r>
            <a:r>
              <a:rPr lang="ru-RU" dirty="0"/>
              <a:t> компонент </a:t>
            </a:r>
            <a:r>
              <a:rPr lang="ru-RU" dirty="0" err="1"/>
              <a:t>дошкільної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-Режим доступу: </a:t>
            </a:r>
            <a:r>
              <a:rPr lang="ru-RU" dirty="0">
                <a:hlinkClick r:id="rId3"/>
              </a:rPr>
              <a:t>https://mon.gov.ua/ua/osvita/doshkilna-osvita/bazovij-komponent-doshkilnoyi-osviti-v-ukrayini</a:t>
            </a:r>
            <a:endParaRPr lang="ru-RU" dirty="0"/>
          </a:p>
          <a:p>
            <a:r>
              <a:rPr lang="uk-UA" dirty="0"/>
              <a:t>3.   Використання системи «елементарного музикування» Карла </a:t>
            </a:r>
            <a:r>
              <a:rPr lang="uk-UA" dirty="0" err="1"/>
              <a:t>Орфа</a:t>
            </a:r>
            <a:r>
              <a:rPr lang="uk-UA" dirty="0"/>
              <a:t> в освітньому процесі дошкільного</a:t>
            </a:r>
          </a:p>
          <a:p>
            <a:r>
              <a:rPr lang="uk-UA" dirty="0"/>
              <a:t>       навчального закладу, В.В. </a:t>
            </a:r>
            <a:r>
              <a:rPr lang="uk-UA" dirty="0" err="1"/>
              <a:t>Семизорова</a:t>
            </a:r>
            <a:r>
              <a:rPr lang="uk-UA" dirty="0"/>
              <a:t>, І.Я. </a:t>
            </a:r>
            <a:r>
              <a:rPr lang="uk-UA" dirty="0" err="1"/>
              <a:t>Шараєвська</a:t>
            </a:r>
            <a:r>
              <a:rPr lang="uk-UA" dirty="0"/>
              <a:t>, Н.В. Степаненко.- Тернопіль: «Мандрівець, 2014. </a:t>
            </a:r>
          </a:p>
          <a:p>
            <a:r>
              <a:rPr lang="uk-UA" dirty="0"/>
              <a:t>       – 68с.</a:t>
            </a:r>
          </a:p>
          <a:p>
            <a:r>
              <a:rPr lang="uk-UA" dirty="0"/>
              <a:t>4.   Партитура для </a:t>
            </a:r>
            <a:r>
              <a:rPr lang="en-US" dirty="0"/>
              <a:t>body percussion</a:t>
            </a:r>
            <a:r>
              <a:rPr lang="uk-UA" dirty="0"/>
              <a:t>: творимо музику без інструментів//Музичний керівник.-2023.-№9.- </a:t>
            </a:r>
          </a:p>
          <a:p>
            <a:r>
              <a:rPr lang="uk-UA" dirty="0"/>
              <a:t>       Режим доступу: </a:t>
            </a:r>
            <a:r>
              <a:rPr lang="en-US" dirty="0">
                <a:hlinkClick r:id="rId4"/>
              </a:rPr>
              <a:t>https://emuzker.expertus.com.ua/10009488</a:t>
            </a:r>
            <a:endParaRPr lang="uk-UA" dirty="0"/>
          </a:p>
          <a:p>
            <a:r>
              <a:rPr lang="uk-UA" dirty="0"/>
              <a:t>5.    Катерина Завалко. Ключик до системи </a:t>
            </a:r>
            <a:r>
              <a:rPr lang="uk-UA" dirty="0" err="1"/>
              <a:t>Кодая</a:t>
            </a:r>
            <a:r>
              <a:rPr lang="uk-UA" dirty="0"/>
              <a:t> або як я відвідала угорський дитячий садок // Музичний  </a:t>
            </a:r>
          </a:p>
          <a:p>
            <a:r>
              <a:rPr lang="uk-UA" dirty="0"/>
              <a:t>       керівник.- 2019.- №4.- Режим доступу: </a:t>
            </a:r>
            <a:r>
              <a:rPr lang="uk-UA" u="sng" dirty="0">
                <a:hlinkClick r:id="rId5"/>
              </a:rPr>
              <a:t>https://emuzker.expertus.com.ua/724695</a:t>
            </a:r>
            <a:endParaRPr lang="uk-UA" dirty="0"/>
          </a:p>
          <a:p>
            <a:r>
              <a:rPr lang="uk-UA" dirty="0"/>
              <a:t>6.    Оксана </a:t>
            </a:r>
            <a:r>
              <a:rPr lang="uk-UA" dirty="0" err="1"/>
              <a:t>Бурлай</a:t>
            </a:r>
            <a:r>
              <a:rPr lang="uk-UA" dirty="0"/>
              <a:t>. Зміцнюємо </a:t>
            </a:r>
            <a:r>
              <a:rPr lang="uk-UA" dirty="0" err="1"/>
              <a:t>здоров</a:t>
            </a:r>
            <a:r>
              <a:rPr lang="en-US" dirty="0"/>
              <a:t>’</a:t>
            </a:r>
            <a:r>
              <a:rPr lang="uk-UA" dirty="0"/>
              <a:t>я на музичних заняттях// Музичний керівник.- 2020.-№2.- </a:t>
            </a:r>
          </a:p>
          <a:p>
            <a:r>
              <a:rPr lang="uk-UA" dirty="0"/>
              <a:t>       Режим доступу:   </a:t>
            </a:r>
            <a:r>
              <a:rPr lang="uk-UA" u="sng" dirty="0">
                <a:hlinkClick r:id="rId6"/>
              </a:rPr>
              <a:t>https://emuzker.expertus.com.ua/789297</a:t>
            </a:r>
            <a:endParaRPr lang="uk-UA" u="sng" dirty="0"/>
          </a:p>
          <a:p>
            <a:r>
              <a:rPr lang="uk-UA" dirty="0"/>
              <a:t>7.    Світлана Бойченко. Щоб бути в музиці гнучким, мов пластилін//Музичний керівник. – 2019.- №4.- Режим</a:t>
            </a:r>
          </a:p>
          <a:p>
            <a:r>
              <a:rPr lang="uk-UA" dirty="0"/>
              <a:t>       </a:t>
            </a:r>
            <a:r>
              <a:rPr lang="uk-UA" dirty="0" err="1"/>
              <a:t>доступу:</a:t>
            </a:r>
            <a:r>
              <a:rPr lang="uk-UA" u="sng" dirty="0" err="1">
                <a:hlinkClick r:id="rId7"/>
              </a:rPr>
              <a:t>https</a:t>
            </a:r>
            <a:r>
              <a:rPr lang="uk-UA" u="sng" dirty="0">
                <a:hlinkClick r:id="rId7"/>
              </a:rPr>
              <a:t>://emuzker.expertus.com.ua/716436</a:t>
            </a:r>
            <a:endParaRPr lang="uk-UA" dirty="0"/>
          </a:p>
          <a:p>
            <a:r>
              <a:rPr lang="uk-UA" dirty="0"/>
              <a:t>8.    Ірина </a:t>
            </a:r>
            <a:r>
              <a:rPr lang="uk-UA" dirty="0" err="1"/>
              <a:t>Чамор</a:t>
            </a:r>
            <a:r>
              <a:rPr lang="uk-UA" dirty="0"/>
              <a:t>. «Кубики історій» або пограємо в </a:t>
            </a:r>
            <a:r>
              <a:rPr lang="uk-UA" dirty="0" err="1"/>
              <a:t>сторітелінг</a:t>
            </a:r>
            <a:r>
              <a:rPr lang="uk-UA" dirty="0"/>
              <a:t>// Музичний керівник.- 2024.- №3.- Режим </a:t>
            </a:r>
          </a:p>
          <a:p>
            <a:r>
              <a:rPr lang="uk-UA" dirty="0"/>
              <a:t>       доступу: </a:t>
            </a:r>
            <a:r>
              <a:rPr lang="uk-UA" u="sng" dirty="0">
                <a:hlinkClick r:id="rId8"/>
              </a:rPr>
              <a:t>https://emuzker.expertus.com.ua/10013853</a:t>
            </a:r>
            <a:endParaRPr lang="uk-UA" dirty="0"/>
          </a:p>
          <a:p>
            <a:r>
              <a:rPr lang="uk-UA" dirty="0"/>
              <a:t>9.    Тетяна </a:t>
            </a:r>
            <a:r>
              <a:rPr lang="uk-UA" dirty="0" err="1"/>
              <a:t>Черноус</a:t>
            </a:r>
            <a:r>
              <a:rPr lang="uk-UA" dirty="0"/>
              <a:t>. </a:t>
            </a:r>
            <a:r>
              <a:rPr lang="uk-UA" dirty="0" err="1"/>
              <a:t>Орф</a:t>
            </a:r>
            <a:r>
              <a:rPr lang="uk-UA" dirty="0"/>
              <a:t> – музика і рух. Що, як і для чого?//Музичний керівник.- №4.- 2019.- Режим доступу:</a:t>
            </a:r>
          </a:p>
          <a:p>
            <a:r>
              <a:rPr lang="uk-UA" dirty="0"/>
              <a:t>       </a:t>
            </a:r>
            <a:r>
              <a:rPr lang="uk-UA" u="sng" dirty="0">
                <a:hlinkClick r:id="rId9"/>
              </a:rPr>
              <a:t>https://emuzker.expertus.com.ua/724698</a:t>
            </a:r>
            <a:endParaRPr lang="uk-UA" u="sng" dirty="0"/>
          </a:p>
          <a:p>
            <a:pPr marL="342900" indent="-342900">
              <a:buAutoNum type="arabicPeriod" startAt="10"/>
            </a:pPr>
            <a:r>
              <a:rPr lang="uk-UA" dirty="0"/>
              <a:t>Світлана Протасова. </a:t>
            </a:r>
            <a:r>
              <a:rPr lang="uk-UA" dirty="0" err="1"/>
              <a:t>Вальдорфський</a:t>
            </a:r>
            <a:r>
              <a:rPr lang="uk-UA" dirty="0"/>
              <a:t> приклад вивчати музику // Музичний керівник.- 2019.- №8.- Режим</a:t>
            </a:r>
          </a:p>
          <a:p>
            <a:r>
              <a:rPr lang="uk-UA" dirty="0"/>
              <a:t>        доступу: </a:t>
            </a:r>
            <a:r>
              <a:rPr lang="uk-UA" u="sng" dirty="0">
                <a:hlinkClick r:id="rId10"/>
              </a:rPr>
              <a:t>https://emuzker.expertus.com.ua/745900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05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69E7A7-2C75-465E-804A-EEC8BFFFD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AFCD953-93C8-42C7-B5C3-7B34FCAFA0F1}"/>
              </a:ext>
            </a:extLst>
          </p:cNvPr>
          <p:cNvSpPr/>
          <p:nvPr/>
        </p:nvSpPr>
        <p:spPr>
          <a:xfrm>
            <a:off x="1649691" y="160256"/>
            <a:ext cx="983215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Інноваційні технології стають невід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ємною частиною освітнього процесу.</a:t>
            </a:r>
            <a:endParaRPr lang="uk-UA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трічка: нахилена вниз 6">
            <a:extLst>
              <a:ext uri="{FF2B5EF4-FFF2-40B4-BE49-F238E27FC236}">
                <a16:creationId xmlns:a16="http://schemas.microsoft.com/office/drawing/2014/main" id="{CDE6E84C-4845-4007-90B3-A9642E4CC5A3}"/>
              </a:ext>
            </a:extLst>
          </p:cNvPr>
          <p:cNvSpPr/>
          <p:nvPr/>
        </p:nvSpPr>
        <p:spPr>
          <a:xfrm>
            <a:off x="3063712" y="695380"/>
            <a:ext cx="6334814" cy="884526"/>
          </a:xfrm>
          <a:prstGeom prst="ribbon">
            <a:avLst>
              <a:gd name="adj1" fmla="val 17733"/>
              <a:gd name="adj2" fmla="val 71227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 особливості інноваційного навчання: </a:t>
            </a:r>
          </a:p>
        </p:txBody>
      </p:sp>
      <p:sp>
        <p:nvSpPr>
          <p:cNvPr id="9" name="Стрілка: вправо з вирізом 8">
            <a:extLst>
              <a:ext uri="{FF2B5EF4-FFF2-40B4-BE49-F238E27FC236}">
                <a16:creationId xmlns:a16="http://schemas.microsoft.com/office/drawing/2014/main" id="{CF07A5A1-818C-48B5-8F22-013607E6B65E}"/>
              </a:ext>
            </a:extLst>
          </p:cNvPr>
          <p:cNvSpPr/>
          <p:nvPr/>
        </p:nvSpPr>
        <p:spPr>
          <a:xfrm>
            <a:off x="1404590" y="1715677"/>
            <a:ext cx="3393650" cy="989815"/>
          </a:xfrm>
          <a:prstGeom prst="notchedRightArrow">
            <a:avLst/>
          </a:prstGeom>
          <a:solidFill>
            <a:srgbClr val="FFCC99"/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відкритість майбутньому;</a:t>
            </a:r>
          </a:p>
        </p:txBody>
      </p:sp>
      <p:sp>
        <p:nvSpPr>
          <p:cNvPr id="10" name="Стрілка: вправо з вирізом 9">
            <a:extLst>
              <a:ext uri="{FF2B5EF4-FFF2-40B4-BE49-F238E27FC236}">
                <a16:creationId xmlns:a16="http://schemas.microsoft.com/office/drawing/2014/main" id="{FCE7F78F-70D2-4401-B9DD-39F4BB70C441}"/>
              </a:ext>
            </a:extLst>
          </p:cNvPr>
          <p:cNvSpPr/>
          <p:nvPr/>
        </p:nvSpPr>
        <p:spPr>
          <a:xfrm>
            <a:off x="4911363" y="2226904"/>
            <a:ext cx="3393650" cy="1089127"/>
          </a:xfrm>
          <a:prstGeom prst="notchedRightArrow">
            <a:avLst/>
          </a:prstGeom>
          <a:solidFill>
            <a:srgbClr val="FFCC99"/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здатність </a:t>
            </a:r>
          </a:p>
          <a:p>
            <a:pPr algn="ctr"/>
            <a:r>
              <a:rPr lang="uk-UA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до передбачення;</a:t>
            </a:r>
          </a:p>
        </p:txBody>
      </p:sp>
      <p:sp>
        <p:nvSpPr>
          <p:cNvPr id="11" name="Стрілка: вправо з вирізом 10">
            <a:extLst>
              <a:ext uri="{FF2B5EF4-FFF2-40B4-BE49-F238E27FC236}">
                <a16:creationId xmlns:a16="http://schemas.microsoft.com/office/drawing/2014/main" id="{338D83E9-AFDA-479D-8187-C2F18787F4AC}"/>
              </a:ext>
            </a:extLst>
          </p:cNvPr>
          <p:cNvSpPr/>
          <p:nvPr/>
        </p:nvSpPr>
        <p:spPr>
          <a:xfrm>
            <a:off x="8418136" y="2941163"/>
            <a:ext cx="3393650" cy="1089127"/>
          </a:xfrm>
          <a:prstGeom prst="notchedRightArrow">
            <a:avLst/>
          </a:prstGeom>
          <a:solidFill>
            <a:srgbClr val="FFCC99"/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налаштованість </a:t>
            </a:r>
          </a:p>
          <a:p>
            <a:pPr algn="ctr"/>
            <a:r>
              <a:rPr lang="uk-UA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до конструктивних дій.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AB62490-326B-485B-9511-78396B9C9DC9}"/>
              </a:ext>
            </a:extLst>
          </p:cNvPr>
          <p:cNvSpPr/>
          <p:nvPr/>
        </p:nvSpPr>
        <p:spPr>
          <a:xfrm>
            <a:off x="857839" y="4270342"/>
            <a:ext cx="10878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Забезпечують умови розвитку особистості, здійснення її права на індивідуальний творчий внесок, на особистісну ініціативу, на свободу саморозвитку.</a:t>
            </a:r>
            <a:endParaRPr lang="uk-UA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09B3A6F-1CB1-4AE6-B9EF-B629C1AEAF20}"/>
              </a:ext>
            </a:extLst>
          </p:cNvPr>
          <p:cNvSpPr/>
          <p:nvPr/>
        </p:nvSpPr>
        <p:spPr>
          <a:xfrm>
            <a:off x="754144" y="5218279"/>
            <a:ext cx="10982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Новий етап взаємодії й розвитку науково-педагогічних досягнень та педагогічної творчості і процесів застосування її результатів. 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59080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03D1EE-324A-4189-AB93-97DEE233F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1" y="0"/>
            <a:ext cx="12167617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866749E-97EA-4277-BC7F-EC51345714BD}"/>
              </a:ext>
            </a:extLst>
          </p:cNvPr>
          <p:cNvSpPr/>
          <p:nvPr/>
        </p:nvSpPr>
        <p:spPr>
          <a:xfrm>
            <a:off x="1828800" y="810705"/>
            <a:ext cx="10228081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dirty="0"/>
              <a:t>Педагоги закладів дошкільної освіти  повинні стати для дітей тими знавцями новітніх технологій, які сприятимуть успішному розвитку  творчих задатків та інтелектуальних здібностей дитини й допоможуть їй швидше пізнати світ музичного мистецтва.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C6C5CD9-38C6-4377-9F0F-C133E7F30BAD}"/>
              </a:ext>
            </a:extLst>
          </p:cNvPr>
          <p:cNvSpPr/>
          <p:nvPr/>
        </p:nvSpPr>
        <p:spPr>
          <a:xfrm>
            <a:off x="2677212" y="2576716"/>
            <a:ext cx="646678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943AFEA-A472-4E94-B4A8-5FB0D6A1E92B}"/>
              </a:ext>
            </a:extLst>
          </p:cNvPr>
          <p:cNvSpPr/>
          <p:nvPr/>
        </p:nvSpPr>
        <p:spPr>
          <a:xfrm>
            <a:off x="1508289" y="2436728"/>
            <a:ext cx="10360057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/>
              <a:t>Інноваційна методика музичного навчання </a:t>
            </a:r>
            <a:r>
              <a:rPr lang="uk-UA" sz="2000" dirty="0"/>
              <a:t>– це інноваційна система поглядів і методів, 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об’єднана єдиним фундаментальним задумом, що передбачає більш ефективну реалізацію процесу музичного виховання.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30EB99-E61C-477A-8647-ABC81B004A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431" y="4153582"/>
            <a:ext cx="4322378" cy="2637885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04695FA-9397-460D-B75C-DD2885CDD536}"/>
              </a:ext>
            </a:extLst>
          </p:cNvPr>
          <p:cNvSpPr/>
          <p:nvPr/>
        </p:nvSpPr>
        <p:spPr>
          <a:xfrm>
            <a:off x="1998482" y="4204354"/>
            <a:ext cx="9681328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/>
              <a:t>Інноваційні технології повинні органічно вкраплятися у систему роботи музичного керівника, не заміняючи безпосереднього міжособистісного спілкування з дітьми, 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а лише допомагаючи вирішувати поставлені педагогічні завдання.</a:t>
            </a:r>
          </a:p>
        </p:txBody>
      </p:sp>
    </p:spTree>
    <p:extLst>
      <p:ext uri="{BB962C8B-B14F-4D97-AF65-F5344CB8AC3E}">
        <p14:creationId xmlns:p14="http://schemas.microsoft.com/office/powerpoint/2010/main" val="130697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03D1EE-324A-4189-AB93-97DEE233F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1" y="0"/>
            <a:ext cx="12167617" cy="6858000"/>
          </a:xfrm>
          <a:prstGeom prst="rect">
            <a:avLst/>
          </a:prstGeom>
        </p:spPr>
      </p:pic>
      <p:sp>
        <p:nvSpPr>
          <p:cNvPr id="3" name="Сувій: горизонтальний 2">
            <a:extLst>
              <a:ext uri="{FF2B5EF4-FFF2-40B4-BE49-F238E27FC236}">
                <a16:creationId xmlns:a16="http://schemas.microsoft.com/office/drawing/2014/main" id="{0FA7CE47-51D8-44A0-B57B-60EC7669BAFC}"/>
              </a:ext>
            </a:extLst>
          </p:cNvPr>
          <p:cNvSpPr/>
          <p:nvPr/>
        </p:nvSpPr>
        <p:spPr>
          <a:xfrm>
            <a:off x="2100215" y="755781"/>
            <a:ext cx="4062952" cy="1033272"/>
          </a:xfrm>
          <a:prstGeom prst="horizontalScroll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педагогічна концепція </a:t>
            </a:r>
          </a:p>
          <a:p>
            <a:pPr algn="ctr"/>
            <a:r>
              <a:rPr lang="uk-UA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Карла </a:t>
            </a:r>
            <a:r>
              <a:rPr lang="uk-UA" sz="2000" b="1" dirty="0" err="1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Орфа</a:t>
            </a:r>
            <a:endParaRPr lang="uk-UA" b="1" dirty="0">
              <a:ln w="13462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Сувій: горизонтальний 3">
            <a:extLst>
              <a:ext uri="{FF2B5EF4-FFF2-40B4-BE49-F238E27FC236}">
                <a16:creationId xmlns:a16="http://schemas.microsoft.com/office/drawing/2014/main" id="{245842FB-61FF-4AFE-ADF4-04DD53A59F57}"/>
              </a:ext>
            </a:extLst>
          </p:cNvPr>
          <p:cNvSpPr/>
          <p:nvPr/>
        </p:nvSpPr>
        <p:spPr>
          <a:xfrm>
            <a:off x="2033047" y="2395728"/>
            <a:ext cx="4062952" cy="1033272"/>
          </a:xfrm>
          <a:prstGeom prst="horizontalScroll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-</a:t>
            </a:r>
            <a:r>
              <a:rPr lang="uk-UA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педагогічна система </a:t>
            </a:r>
          </a:p>
          <a:p>
            <a:pPr algn="ctr"/>
            <a:r>
              <a:rPr lang="uk-UA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Марії </a:t>
            </a:r>
            <a:r>
              <a:rPr lang="uk-UA" sz="2000" b="1" dirty="0" err="1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Монтессорі</a:t>
            </a:r>
            <a:endParaRPr lang="uk-UA" sz="2000" b="1" dirty="0">
              <a:ln w="13462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Сувій: горизонтальний 4">
            <a:extLst>
              <a:ext uri="{FF2B5EF4-FFF2-40B4-BE49-F238E27FC236}">
                <a16:creationId xmlns:a16="http://schemas.microsoft.com/office/drawing/2014/main" id="{11891F4C-4BD4-4AD1-828B-EEC805C06DF8}"/>
              </a:ext>
            </a:extLst>
          </p:cNvPr>
          <p:cNvSpPr/>
          <p:nvPr/>
        </p:nvSpPr>
        <p:spPr>
          <a:xfrm flipH="1">
            <a:off x="6751921" y="762050"/>
            <a:ext cx="4236565" cy="1027003"/>
          </a:xfrm>
          <a:prstGeom prst="horizontalScroll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система музично-ритмічного виховання Еміля Жак-</a:t>
            </a:r>
            <a:r>
              <a:rPr lang="uk-UA" sz="2000" b="1" dirty="0" err="1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Далькроза</a:t>
            </a:r>
            <a:endParaRPr lang="uk-UA" sz="2000" b="1" dirty="0">
              <a:ln w="13462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Сувій: горизонтальний 5">
            <a:extLst>
              <a:ext uri="{FF2B5EF4-FFF2-40B4-BE49-F238E27FC236}">
                <a16:creationId xmlns:a16="http://schemas.microsoft.com/office/drawing/2014/main" id="{E261A722-0238-4CFD-BCAB-8F87E0762CE3}"/>
              </a:ext>
            </a:extLst>
          </p:cNvPr>
          <p:cNvSpPr/>
          <p:nvPr/>
        </p:nvSpPr>
        <p:spPr>
          <a:xfrm>
            <a:off x="2033048" y="3931036"/>
            <a:ext cx="4062951" cy="1033272"/>
          </a:xfrm>
          <a:prstGeom prst="horizontalScroll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-</a:t>
            </a:r>
            <a:r>
              <a:rPr lang="ru-RU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система </a:t>
            </a:r>
            <a:r>
              <a:rPr lang="ru-RU" sz="2000" b="1" dirty="0" err="1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музичного</a:t>
            </a:r>
            <a:r>
              <a:rPr lang="ru-RU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dirty="0" err="1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виховання</a:t>
            </a:r>
            <a:r>
              <a:rPr lang="ru-RU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dirty="0" err="1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Золтана</a:t>
            </a:r>
            <a:r>
              <a:rPr lang="ru-RU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dirty="0" err="1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Кодая</a:t>
            </a:r>
            <a:endParaRPr lang="uk-UA" dirty="0">
              <a:ln w="13462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увій: горизонтальний 6">
            <a:extLst>
              <a:ext uri="{FF2B5EF4-FFF2-40B4-BE49-F238E27FC236}">
                <a16:creationId xmlns:a16="http://schemas.microsoft.com/office/drawing/2014/main" id="{64022934-8BDC-4240-AAC7-802CC324ACF8}"/>
              </a:ext>
            </a:extLst>
          </p:cNvPr>
          <p:cNvSpPr/>
          <p:nvPr/>
        </p:nvSpPr>
        <p:spPr>
          <a:xfrm flipH="1">
            <a:off x="6751921" y="2425580"/>
            <a:ext cx="4236566" cy="1033272"/>
          </a:xfrm>
          <a:prstGeom prst="horizontalScroll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-</a:t>
            </a:r>
            <a:r>
              <a:rPr lang="ru-RU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методика активного </a:t>
            </a:r>
            <a:r>
              <a:rPr lang="ru-RU" sz="2000" b="1" dirty="0" err="1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слухання</a:t>
            </a:r>
            <a:r>
              <a:rPr lang="ru-RU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dirty="0" err="1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музики</a:t>
            </a:r>
            <a:r>
              <a:rPr lang="ru-RU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dirty="0" err="1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Батії</a:t>
            </a:r>
            <a:r>
              <a:rPr lang="ru-RU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Штраус</a:t>
            </a:r>
            <a:endParaRPr lang="uk-UA" sz="2000" dirty="0">
              <a:ln w="13462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увій: горизонтальний 7">
            <a:extLst>
              <a:ext uri="{FF2B5EF4-FFF2-40B4-BE49-F238E27FC236}">
                <a16:creationId xmlns:a16="http://schemas.microsoft.com/office/drawing/2014/main" id="{7E25D594-96C6-467A-9445-CC08F983EC64}"/>
              </a:ext>
            </a:extLst>
          </p:cNvPr>
          <p:cNvSpPr/>
          <p:nvPr/>
        </p:nvSpPr>
        <p:spPr>
          <a:xfrm>
            <a:off x="2033047" y="5466344"/>
            <a:ext cx="4062951" cy="1033272"/>
          </a:xfrm>
          <a:prstGeom prst="horizontalScroll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педагогічна мнемотехніка </a:t>
            </a:r>
          </a:p>
          <a:p>
            <a:pPr algn="ctr"/>
            <a:r>
              <a:rPr lang="uk-UA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Петра </a:t>
            </a:r>
            <a:r>
              <a:rPr lang="uk-UA" sz="2000" b="1" dirty="0" err="1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Рамуса</a:t>
            </a:r>
            <a:endParaRPr lang="uk-UA" sz="2000" b="1" dirty="0">
              <a:ln w="13462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Сувій: горизонтальний 8">
            <a:extLst>
              <a:ext uri="{FF2B5EF4-FFF2-40B4-BE49-F238E27FC236}">
                <a16:creationId xmlns:a16="http://schemas.microsoft.com/office/drawing/2014/main" id="{233EA636-1B80-4843-AB39-099F3496CEF9}"/>
              </a:ext>
            </a:extLst>
          </p:cNvPr>
          <p:cNvSpPr/>
          <p:nvPr/>
        </p:nvSpPr>
        <p:spPr>
          <a:xfrm flipH="1">
            <a:off x="6751921" y="4009326"/>
            <a:ext cx="4236565" cy="954982"/>
          </a:xfrm>
          <a:prstGeom prst="horizontalScroll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-</a:t>
            </a:r>
            <a:r>
              <a:rPr lang="uk-UA" sz="2000" b="1" dirty="0" err="1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вальфдорська</a:t>
            </a:r>
            <a:r>
              <a:rPr lang="uk-UA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педагогіка Рудольфа </a:t>
            </a:r>
            <a:r>
              <a:rPr lang="uk-UA" sz="2000" b="1" dirty="0" err="1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Штайнера</a:t>
            </a:r>
            <a:r>
              <a:rPr lang="uk-UA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uk-UA" dirty="0">
              <a:ln w="13462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EBCCC1E-5545-4B62-B110-0864DF45A70B}"/>
              </a:ext>
            </a:extLst>
          </p:cNvPr>
          <p:cNvSpPr/>
          <p:nvPr/>
        </p:nvSpPr>
        <p:spPr>
          <a:xfrm>
            <a:off x="3943840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-	</a:t>
            </a:r>
          </a:p>
        </p:txBody>
      </p:sp>
      <p:sp>
        <p:nvSpPr>
          <p:cNvPr id="11" name="Сувій: горизонтальний 10">
            <a:extLst>
              <a:ext uri="{FF2B5EF4-FFF2-40B4-BE49-F238E27FC236}">
                <a16:creationId xmlns:a16="http://schemas.microsoft.com/office/drawing/2014/main" id="{3DB3C524-0097-474B-8B6A-7A0E9C9CA7AF}"/>
              </a:ext>
            </a:extLst>
          </p:cNvPr>
          <p:cNvSpPr/>
          <p:nvPr/>
        </p:nvSpPr>
        <p:spPr>
          <a:xfrm flipH="1">
            <a:off x="6834430" y="5466344"/>
            <a:ext cx="4236567" cy="1033272"/>
          </a:xfrm>
          <a:prstGeom prst="horizontalScroll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n w="13462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проектна діяльність Джона Дьюї</a:t>
            </a:r>
          </a:p>
        </p:txBody>
      </p:sp>
    </p:spTree>
    <p:extLst>
      <p:ext uri="{BB962C8B-B14F-4D97-AF65-F5344CB8AC3E}">
        <p14:creationId xmlns:p14="http://schemas.microsoft.com/office/powerpoint/2010/main" val="380063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C26583-EAF8-4FC5-B8DB-F1AD4F83D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3" y="0"/>
            <a:ext cx="12192000" cy="6858001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C052C2E-D235-4A8D-BD07-9A2CC91692A1}"/>
              </a:ext>
            </a:extLst>
          </p:cNvPr>
          <p:cNvSpPr/>
          <p:nvPr/>
        </p:nvSpPr>
        <p:spPr>
          <a:xfrm>
            <a:off x="425828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.</a:t>
            </a:r>
          </a:p>
        </p:txBody>
      </p:sp>
      <p:sp>
        <p:nvSpPr>
          <p:cNvPr id="6" name="Стрічка: вигнута та нахилена вгору 5">
            <a:extLst>
              <a:ext uri="{FF2B5EF4-FFF2-40B4-BE49-F238E27FC236}">
                <a16:creationId xmlns:a16="http://schemas.microsoft.com/office/drawing/2014/main" id="{A53BA7EB-47EE-44C3-B38B-A2124D551B82}"/>
              </a:ext>
            </a:extLst>
          </p:cNvPr>
          <p:cNvSpPr/>
          <p:nvPr/>
        </p:nvSpPr>
        <p:spPr>
          <a:xfrm>
            <a:off x="3176833" y="150829"/>
            <a:ext cx="5770774" cy="1187777"/>
          </a:xfrm>
          <a:prstGeom prst="ellipseRibbon2">
            <a:avLst>
              <a:gd name="adj1" fmla="val 25000"/>
              <a:gd name="adj2" fmla="val 65319"/>
              <a:gd name="adj3" fmla="val 12500"/>
            </a:avLst>
          </a:prstGeom>
          <a:solidFill>
            <a:srgbClr val="CCECFF"/>
          </a:solidFill>
          <a:ln w="285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400" b="1" dirty="0">
                <a:ln/>
                <a:solidFill>
                  <a:srgbClr val="660033"/>
                </a:solidFill>
              </a:rPr>
              <a:t>Педагогічна концепція </a:t>
            </a:r>
          </a:p>
          <a:p>
            <a:pPr algn="ctr"/>
            <a:r>
              <a:rPr lang="uk-UA" sz="2400" b="1" dirty="0">
                <a:ln/>
                <a:solidFill>
                  <a:srgbClr val="660033"/>
                </a:solidFill>
              </a:rPr>
              <a:t>Карла </a:t>
            </a:r>
            <a:r>
              <a:rPr lang="uk-UA" sz="2400" b="1" dirty="0" err="1">
                <a:ln/>
                <a:solidFill>
                  <a:srgbClr val="660033"/>
                </a:solidFill>
              </a:rPr>
              <a:t>Орфа</a:t>
            </a:r>
            <a:endParaRPr lang="uk-UA" sz="2400" b="1" dirty="0">
              <a:ln/>
              <a:solidFill>
                <a:srgbClr val="660033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39FFDF3-1ABF-4319-9832-02FBC1E94A29}"/>
              </a:ext>
            </a:extLst>
          </p:cNvPr>
          <p:cNvSpPr/>
          <p:nvPr/>
        </p:nvSpPr>
        <p:spPr>
          <a:xfrm>
            <a:off x="851557" y="1489435"/>
            <a:ext cx="107905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/>
              <a:t>Суть педагогічної концепції </a:t>
            </a:r>
            <a:r>
              <a:rPr lang="uk-UA" sz="2000" dirty="0"/>
              <a:t>«Музика для дітей» -  </a:t>
            </a:r>
          </a:p>
          <a:p>
            <a:pPr algn="ctr"/>
            <a:r>
              <a:rPr lang="uk-UA" sz="2000" dirty="0"/>
              <a:t>це розкриття музичних здібностей дітей через імпровізацію в музиці та русі.</a:t>
            </a:r>
          </a:p>
          <a:p>
            <a:pPr algn="ctr"/>
            <a:r>
              <a:rPr lang="uk-UA" sz="2000" b="1" i="1" dirty="0"/>
              <a:t>Мета </a:t>
            </a:r>
            <a:r>
              <a:rPr lang="uk-UA" sz="2000" dirty="0"/>
              <a:t>-  розкрити в кожній дитині творче начало.</a:t>
            </a:r>
          </a:p>
          <a:p>
            <a:pPr algn="ctr"/>
            <a:r>
              <a:rPr lang="uk-UA" sz="2000" b="1" i="1" dirty="0"/>
              <a:t>Основа педагогічної системи  - </a:t>
            </a:r>
            <a:r>
              <a:rPr lang="uk-UA" sz="2000" dirty="0"/>
              <a:t>ігрова діяльність, спілкування в процесі гри, коли кожна дитина почувається індивідуальністю. </a:t>
            </a:r>
            <a:endParaRPr lang="uk-UA" sz="2400" dirty="0"/>
          </a:p>
        </p:txBody>
      </p:sp>
      <p:sp>
        <p:nvSpPr>
          <p:cNvPr id="10" name="Сувій: вертикальний 9">
            <a:extLst>
              <a:ext uri="{FF2B5EF4-FFF2-40B4-BE49-F238E27FC236}">
                <a16:creationId xmlns:a16="http://schemas.microsoft.com/office/drawing/2014/main" id="{4AA9DD3D-55C0-44BE-A06B-6C21B599B945}"/>
              </a:ext>
            </a:extLst>
          </p:cNvPr>
          <p:cNvSpPr/>
          <p:nvPr/>
        </p:nvSpPr>
        <p:spPr>
          <a:xfrm>
            <a:off x="851557" y="3266734"/>
            <a:ext cx="4352040" cy="2087691"/>
          </a:xfrm>
          <a:prstGeom prst="verticalScroll">
            <a:avLst/>
          </a:prstGeom>
          <a:solidFill>
            <a:srgbClr val="CCFF99"/>
          </a:solidFill>
          <a:ln w="285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Діти: </a:t>
            </a:r>
          </a:p>
          <a:p>
            <a:pPr algn="ctr"/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музичному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занятті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роблять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все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одночасно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співають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танцюють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граються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комунікують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грають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наінструментах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імпровізують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uk-UA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увій: вертикальний 10">
            <a:extLst>
              <a:ext uri="{FF2B5EF4-FFF2-40B4-BE49-F238E27FC236}">
                <a16:creationId xmlns:a16="http://schemas.microsoft.com/office/drawing/2014/main" id="{7AA6FD2E-28F0-465A-B0DE-7360765487F0}"/>
              </a:ext>
            </a:extLst>
          </p:cNvPr>
          <p:cNvSpPr/>
          <p:nvPr/>
        </p:nvSpPr>
        <p:spPr>
          <a:xfrm flipH="1">
            <a:off x="6834430" y="3266734"/>
            <a:ext cx="4506013" cy="1974570"/>
          </a:xfrm>
          <a:prstGeom prst="verticalScroll">
            <a:avLst/>
          </a:prstGeom>
          <a:solidFill>
            <a:srgbClr val="CCFF99"/>
          </a:solidFill>
          <a:ln w="285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Педагог:</a:t>
            </a:r>
          </a:p>
          <a:p>
            <a:pPr algn="ctr"/>
            <a:r>
              <a:rPr lang="uk-UA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надихає, направляє, приділяє увагу імпульсам дитячої креативності й допомагає надати їм цілісної  форми.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9EF5A7EC-2C57-402B-882A-E01F47BF6ABF}"/>
              </a:ext>
            </a:extLst>
          </p:cNvPr>
          <p:cNvSpPr/>
          <p:nvPr/>
        </p:nvSpPr>
        <p:spPr>
          <a:xfrm>
            <a:off x="1715679" y="5500508"/>
            <a:ext cx="8993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/>
              <a:t>Основне</a:t>
            </a:r>
            <a:r>
              <a:rPr lang="ru-RU" sz="2000" b="1" i="1" dirty="0"/>
              <a:t> </a:t>
            </a:r>
            <a:r>
              <a:rPr lang="ru-RU" sz="2000" b="1" i="1" dirty="0" err="1"/>
              <a:t>призначення</a:t>
            </a:r>
            <a:r>
              <a:rPr lang="ru-RU" sz="2000" b="1" i="1" dirty="0"/>
              <a:t> </a:t>
            </a:r>
            <a:r>
              <a:rPr lang="ru-RU" sz="2000" dirty="0"/>
              <a:t>— </a:t>
            </a:r>
            <a:r>
              <a:rPr lang="ru-RU" sz="2000" dirty="0" err="1"/>
              <a:t>залучення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до </a:t>
            </a:r>
            <a:r>
              <a:rPr lang="ru-RU" sz="2000" dirty="0" err="1"/>
              <a:t>музикування</a:t>
            </a:r>
            <a:r>
              <a:rPr lang="ru-RU" sz="2000" dirty="0"/>
              <a:t> </a:t>
            </a:r>
            <a:r>
              <a:rPr lang="ru-RU" sz="2000" dirty="0" err="1"/>
              <a:t>незалежно</a:t>
            </a:r>
            <a:r>
              <a:rPr lang="ru-RU" sz="2000" dirty="0"/>
              <a:t> від </a:t>
            </a:r>
            <a:r>
              <a:rPr lang="ru-RU" sz="2000" dirty="0" err="1"/>
              <a:t>їхніх</a:t>
            </a:r>
            <a:r>
              <a:rPr lang="ru-RU" sz="2000" dirty="0"/>
              <a:t> </a:t>
            </a:r>
            <a:r>
              <a:rPr lang="ru-RU" sz="2000" dirty="0" err="1"/>
              <a:t>здібностей</a:t>
            </a:r>
            <a:r>
              <a:rPr lang="ru-RU" sz="2000" dirty="0"/>
              <a:t>, </a:t>
            </a:r>
            <a:r>
              <a:rPr lang="ru-RU" sz="2000" dirty="0" err="1"/>
              <a:t>розкріпачення</a:t>
            </a:r>
            <a:r>
              <a:rPr lang="ru-RU" sz="2000" dirty="0"/>
              <a:t> </a:t>
            </a:r>
            <a:r>
              <a:rPr lang="ru-RU" sz="2000" dirty="0" err="1"/>
              <a:t>індивідуально-вольових</a:t>
            </a:r>
            <a:r>
              <a:rPr lang="ru-RU" sz="2000" dirty="0"/>
              <a:t> </a:t>
            </a:r>
            <a:r>
              <a:rPr lang="ru-RU" sz="2000" dirty="0" err="1"/>
              <a:t>задатків</a:t>
            </a:r>
            <a:r>
              <a:rPr lang="ru-RU" sz="2000" dirty="0"/>
              <a:t> і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природної</a:t>
            </a:r>
            <a:r>
              <a:rPr lang="ru-RU" sz="2000" dirty="0"/>
              <a:t> </a:t>
            </a:r>
            <a:r>
              <a:rPr lang="ru-RU" sz="2000" dirty="0" err="1"/>
              <a:t>музикальності</a:t>
            </a:r>
            <a:r>
              <a:rPr lang="ru-RU" sz="2000" dirty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9807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C26583-EAF8-4FC5-B8DB-F1AD4F83D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C052C2E-D235-4A8D-BD07-9A2CC91692A1}"/>
              </a:ext>
            </a:extLst>
          </p:cNvPr>
          <p:cNvSpPr/>
          <p:nvPr/>
        </p:nvSpPr>
        <p:spPr>
          <a:xfrm>
            <a:off x="425828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.</a:t>
            </a:r>
          </a:p>
        </p:txBody>
      </p:sp>
      <p:sp>
        <p:nvSpPr>
          <p:cNvPr id="6" name="Стрічка: вигнута та нахилена вгору 5">
            <a:extLst>
              <a:ext uri="{FF2B5EF4-FFF2-40B4-BE49-F238E27FC236}">
                <a16:creationId xmlns:a16="http://schemas.microsoft.com/office/drawing/2014/main" id="{A53BA7EB-47EE-44C3-B38B-A2124D551B82}"/>
              </a:ext>
            </a:extLst>
          </p:cNvPr>
          <p:cNvSpPr/>
          <p:nvPr/>
        </p:nvSpPr>
        <p:spPr>
          <a:xfrm>
            <a:off x="2253006" y="263952"/>
            <a:ext cx="7843101" cy="1102936"/>
          </a:xfrm>
          <a:prstGeom prst="ellipseRibbon2">
            <a:avLst>
              <a:gd name="adj1" fmla="val 34402"/>
              <a:gd name="adj2" fmla="val 100000"/>
              <a:gd name="adj3" fmla="val 0"/>
            </a:avLst>
          </a:prstGeom>
          <a:solidFill>
            <a:srgbClr val="CCECFF"/>
          </a:solidFill>
          <a:ln w="285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/>
                <a:solidFill>
                  <a:srgbClr val="660033"/>
                </a:solidFill>
              </a:rPr>
              <a:t>Система </a:t>
            </a:r>
            <a:r>
              <a:rPr lang="ru-RU" sz="2400" b="1" dirty="0" err="1">
                <a:ln/>
                <a:solidFill>
                  <a:srgbClr val="660033"/>
                </a:solidFill>
              </a:rPr>
              <a:t>музично-ритмічного</a:t>
            </a:r>
            <a:r>
              <a:rPr lang="ru-RU" sz="2400" b="1" dirty="0">
                <a:ln/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ln/>
                <a:solidFill>
                  <a:srgbClr val="660033"/>
                </a:solidFill>
              </a:rPr>
              <a:t>виховання</a:t>
            </a:r>
            <a:r>
              <a:rPr lang="ru-RU" sz="2400" b="1" dirty="0">
                <a:ln/>
                <a:solidFill>
                  <a:srgbClr val="660033"/>
                </a:solidFill>
              </a:rPr>
              <a:t> </a:t>
            </a:r>
            <a:r>
              <a:rPr lang="ru-RU" sz="2400" b="1" dirty="0" err="1">
                <a:ln/>
                <a:solidFill>
                  <a:srgbClr val="660033"/>
                </a:solidFill>
              </a:rPr>
              <a:t>Еміля</a:t>
            </a:r>
            <a:r>
              <a:rPr lang="ru-RU" sz="2400" b="1" dirty="0">
                <a:ln/>
                <a:solidFill>
                  <a:srgbClr val="660033"/>
                </a:solidFill>
              </a:rPr>
              <a:t> Жак-</a:t>
            </a:r>
            <a:r>
              <a:rPr lang="ru-RU" sz="2400" b="1" dirty="0" err="1">
                <a:ln/>
                <a:solidFill>
                  <a:srgbClr val="660033"/>
                </a:solidFill>
              </a:rPr>
              <a:t>Далькроза</a:t>
            </a:r>
            <a:endParaRPr lang="ru-RU" sz="2400" b="1" dirty="0">
              <a:ln/>
              <a:solidFill>
                <a:srgbClr val="660033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29837A0-D16F-4980-8E91-E17C70244C27}"/>
              </a:ext>
            </a:extLst>
          </p:cNvPr>
          <p:cNvSpPr/>
          <p:nvPr/>
        </p:nvSpPr>
        <p:spPr>
          <a:xfrm>
            <a:off x="509048" y="1366889"/>
            <a:ext cx="1101050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ea typeface="Times New Roman" panose="02020603050405020304" pitchFamily="18" charset="0"/>
              </a:rPr>
              <a:t>Основа його </a:t>
            </a:r>
            <a:r>
              <a:rPr lang="uk-UA" sz="2000" b="1" i="1" dirty="0">
                <a:ea typeface="Times New Roman" panose="02020603050405020304" pitchFamily="18" charset="0"/>
              </a:rPr>
              <a:t>педагогічної концепції </a:t>
            </a:r>
            <a:r>
              <a:rPr lang="uk-UA" sz="2000" dirty="0">
                <a:ea typeface="Times New Roman" panose="02020603050405020304" pitchFamily="18" charset="0"/>
              </a:rPr>
              <a:t>– ритм, який сприймається у широкому значенні  як часовий і акцентний елемент мелодії, гармонії, фактури та інших елементів музичної мови. </a:t>
            </a:r>
          </a:p>
          <a:p>
            <a:pPr algn="ctr"/>
            <a:endParaRPr lang="uk-UA" sz="1050" dirty="0">
              <a:ea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660033"/>
                </a:solidFill>
              </a:rPr>
              <a:t>Педагог прагнув відродити традиції античного виховання , його ідею  триєдності музики, слова і жесту як засобу формування гармонійно розвиненої особистості.</a:t>
            </a:r>
            <a:endParaRPr lang="uk-UA" sz="2000" dirty="0">
              <a:solidFill>
                <a:srgbClr val="660033"/>
              </a:solidFill>
              <a:ea typeface="Times New Roman" panose="02020603050405020304" pitchFamily="18" charset="0"/>
            </a:endParaRPr>
          </a:p>
          <a:p>
            <a:endParaRPr lang="uk-UA" sz="1050" dirty="0">
              <a:ea typeface="Times New Roman" panose="02020603050405020304" pitchFamily="18" charset="0"/>
            </a:endParaRPr>
          </a:p>
          <a:p>
            <a:pPr algn="ctr"/>
            <a:r>
              <a:rPr lang="uk-UA" sz="2000" dirty="0"/>
              <a:t>Музика в поєднанні з рухом склали </a:t>
            </a:r>
            <a:r>
              <a:rPr lang="uk-UA" sz="2000" b="1" i="1" dirty="0"/>
              <a:t>основу </a:t>
            </a:r>
            <a:r>
              <a:rPr lang="uk-UA" sz="2000" dirty="0"/>
              <a:t>його методу ,  який згодом було названо </a:t>
            </a:r>
          </a:p>
          <a:p>
            <a:pPr algn="ctr"/>
            <a:r>
              <a:rPr lang="uk-UA" sz="2000" b="1" i="1" u="sng" dirty="0"/>
              <a:t>ритмічною гімнастикою. </a:t>
            </a:r>
          </a:p>
        </p:txBody>
      </p:sp>
      <p:sp>
        <p:nvSpPr>
          <p:cNvPr id="11" name="Сувій: вертикальний 10">
            <a:extLst>
              <a:ext uri="{FF2B5EF4-FFF2-40B4-BE49-F238E27FC236}">
                <a16:creationId xmlns:a16="http://schemas.microsoft.com/office/drawing/2014/main" id="{D0E9DD09-EF98-4044-8B76-7E0733C4228E}"/>
              </a:ext>
            </a:extLst>
          </p:cNvPr>
          <p:cNvSpPr/>
          <p:nvPr/>
        </p:nvSpPr>
        <p:spPr>
          <a:xfrm>
            <a:off x="1228629" y="3613666"/>
            <a:ext cx="4355183" cy="2364984"/>
          </a:xfrm>
          <a:prstGeom prst="verticalScroll">
            <a:avLst/>
          </a:prstGeom>
          <a:solidFill>
            <a:srgbClr val="CCFF99"/>
          </a:solidFill>
          <a:ln w="285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Заняття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дітьми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проводяться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ігровій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формі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насичені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дією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не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теоретичними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поясненнями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Сувій: вертикальний 11">
            <a:extLst>
              <a:ext uri="{FF2B5EF4-FFF2-40B4-BE49-F238E27FC236}">
                <a16:creationId xmlns:a16="http://schemas.microsoft.com/office/drawing/2014/main" id="{AA81F327-0652-4FCB-A801-5226C17EA689}"/>
              </a:ext>
            </a:extLst>
          </p:cNvPr>
          <p:cNvSpPr/>
          <p:nvPr/>
        </p:nvSpPr>
        <p:spPr>
          <a:xfrm flipH="1">
            <a:off x="7064657" y="3613666"/>
            <a:ext cx="4057205" cy="2418922"/>
          </a:xfrm>
          <a:prstGeom prst="verticalScroll">
            <a:avLst/>
          </a:prstGeom>
          <a:solidFill>
            <a:srgbClr val="CCFF99"/>
          </a:solidFill>
          <a:ln w="285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 не нав'язує дітям свій ритм, а намагається розвинути його власний ритм, який він формує з власних м'язових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відчуттів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уявлення музичної форми.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7DEA760-8A9A-4AAB-A17F-817FB764579A}"/>
              </a:ext>
            </a:extLst>
          </p:cNvPr>
          <p:cNvSpPr/>
          <p:nvPr/>
        </p:nvSpPr>
        <p:spPr>
          <a:xfrm>
            <a:off x="358219" y="5957740"/>
            <a:ext cx="11594969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/>
          </a:p>
          <a:p>
            <a:r>
              <a:rPr lang="ru-RU" sz="2000" dirty="0"/>
              <a:t>На </a:t>
            </a:r>
            <a:r>
              <a:rPr lang="ru-RU" sz="2000" dirty="0" err="1"/>
              <a:t>заняттях</a:t>
            </a:r>
            <a:r>
              <a:rPr lang="ru-RU" sz="2000" dirty="0"/>
              <a:t> </a:t>
            </a:r>
            <a:r>
              <a:rPr lang="ru-RU" sz="2000" dirty="0" err="1"/>
              <a:t>панує</a:t>
            </a:r>
            <a:r>
              <a:rPr lang="ru-RU" sz="2000" dirty="0"/>
              <a:t> дух </a:t>
            </a:r>
            <a:r>
              <a:rPr lang="ru-RU" sz="2000" dirty="0" err="1"/>
              <a:t>пластичної</a:t>
            </a:r>
            <a:r>
              <a:rPr lang="ru-RU" sz="2000" dirty="0"/>
              <a:t> та </a:t>
            </a:r>
            <a:r>
              <a:rPr lang="ru-RU" sz="2000" dirty="0" err="1"/>
              <a:t>музичної</a:t>
            </a:r>
            <a:r>
              <a:rPr lang="ru-RU" sz="2000" dirty="0"/>
              <a:t> </a:t>
            </a:r>
            <a:r>
              <a:rPr lang="ru-RU" sz="2000" dirty="0" err="1"/>
              <a:t>імпровізації</a:t>
            </a:r>
            <a:r>
              <a:rPr lang="ru-RU" sz="2000" dirty="0"/>
              <a:t>, </a:t>
            </a:r>
            <a:r>
              <a:rPr lang="ru-RU" sz="2000" b="1" dirty="0" err="1"/>
              <a:t>музика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основний</a:t>
            </a:r>
            <a:r>
              <a:rPr lang="ru-RU" sz="2000" dirty="0"/>
              <a:t> </a:t>
            </a:r>
            <a:r>
              <a:rPr lang="ru-RU" sz="2000" dirty="0" err="1"/>
              <a:t>елемент</a:t>
            </a:r>
            <a:r>
              <a:rPr lang="ru-RU" sz="2000" dirty="0"/>
              <a:t> </a:t>
            </a:r>
            <a:r>
              <a:rPr lang="ru-RU" sz="2000" dirty="0" err="1"/>
              <a:t>музичних</a:t>
            </a:r>
            <a:r>
              <a:rPr lang="ru-RU" sz="2000" dirty="0"/>
              <a:t> занять.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8306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C26583-EAF8-4FC5-B8DB-F1AD4F83D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C052C2E-D235-4A8D-BD07-9A2CC91692A1}"/>
              </a:ext>
            </a:extLst>
          </p:cNvPr>
          <p:cNvSpPr/>
          <p:nvPr/>
        </p:nvSpPr>
        <p:spPr>
          <a:xfrm>
            <a:off x="425828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.</a:t>
            </a:r>
          </a:p>
        </p:txBody>
      </p:sp>
      <p:sp>
        <p:nvSpPr>
          <p:cNvPr id="6" name="Стрічка: вигнута та нахилена вгору 5">
            <a:extLst>
              <a:ext uri="{FF2B5EF4-FFF2-40B4-BE49-F238E27FC236}">
                <a16:creationId xmlns:a16="http://schemas.microsoft.com/office/drawing/2014/main" id="{A53BA7EB-47EE-44C3-B38B-A2124D551B82}"/>
              </a:ext>
            </a:extLst>
          </p:cNvPr>
          <p:cNvSpPr/>
          <p:nvPr/>
        </p:nvSpPr>
        <p:spPr>
          <a:xfrm>
            <a:off x="2997724" y="235670"/>
            <a:ext cx="5872899" cy="950422"/>
          </a:xfrm>
          <a:prstGeom prst="ellipseRibbon2">
            <a:avLst>
              <a:gd name="adj1" fmla="val 25000"/>
              <a:gd name="adj2" fmla="val 65319"/>
              <a:gd name="adj3" fmla="val 12500"/>
            </a:avLst>
          </a:prstGeom>
          <a:solidFill>
            <a:srgbClr val="CCECFF"/>
          </a:solidFill>
          <a:ln w="285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400" b="1" dirty="0">
                <a:ln/>
                <a:solidFill>
                  <a:srgbClr val="660033"/>
                </a:solidFill>
              </a:rPr>
              <a:t>Педагогічна система </a:t>
            </a:r>
          </a:p>
          <a:p>
            <a:pPr algn="ctr"/>
            <a:r>
              <a:rPr lang="uk-UA" sz="2400" b="1" dirty="0">
                <a:ln/>
                <a:solidFill>
                  <a:srgbClr val="660033"/>
                </a:solidFill>
              </a:rPr>
              <a:t>Марії </a:t>
            </a:r>
            <a:r>
              <a:rPr lang="uk-UA" sz="2400" b="1" dirty="0" err="1">
                <a:ln/>
                <a:solidFill>
                  <a:srgbClr val="660033"/>
                </a:solidFill>
              </a:rPr>
              <a:t>Монтессорі</a:t>
            </a:r>
            <a:r>
              <a:rPr lang="uk-UA" sz="2400" b="1" dirty="0">
                <a:ln/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8F9716D-EACB-42F8-9E9C-169CD6919B5D}"/>
              </a:ext>
            </a:extLst>
          </p:cNvPr>
          <p:cNvSpPr/>
          <p:nvPr/>
        </p:nvSpPr>
        <p:spPr>
          <a:xfrm>
            <a:off x="631596" y="1243786"/>
            <a:ext cx="110670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Створила систему </a:t>
            </a:r>
            <a:r>
              <a:rPr lang="ru-RU" sz="2000" dirty="0" err="1"/>
              <a:t>саморозвитку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 у дидактично </a:t>
            </a:r>
            <a:r>
              <a:rPr lang="ru-RU" sz="2000" dirty="0" err="1"/>
              <a:t>підготовленому</a:t>
            </a:r>
            <a:r>
              <a:rPr lang="ru-RU" sz="2000" dirty="0"/>
              <a:t> </a:t>
            </a:r>
            <a:r>
              <a:rPr lang="ru-RU" sz="2000" dirty="0" err="1"/>
              <a:t>середовищі</a:t>
            </a:r>
            <a:r>
              <a:rPr lang="ru-RU" sz="2000" dirty="0"/>
              <a:t>, </a:t>
            </a:r>
          </a:p>
          <a:p>
            <a:pPr algn="ctr"/>
            <a:r>
              <a:rPr lang="ru-RU" sz="2000" dirty="0" err="1"/>
              <a:t>невід</a:t>
            </a:r>
            <a:r>
              <a:rPr lang="en-US" sz="2000" dirty="0"/>
              <a:t>’</a:t>
            </a:r>
            <a:r>
              <a:rPr lang="uk-UA" sz="2000" dirty="0"/>
              <a:t>ємною складовою якої є музичне виховання.</a:t>
            </a:r>
            <a:endParaRPr lang="en-US" sz="2000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8580222-CE43-42A6-A14B-984563293DEF}"/>
              </a:ext>
            </a:extLst>
          </p:cNvPr>
          <p:cNvSpPr/>
          <p:nvPr/>
        </p:nvSpPr>
        <p:spPr>
          <a:xfrm>
            <a:off x="197963" y="1951672"/>
            <a:ext cx="11915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ea typeface="Times New Roman" panose="02020603050405020304" pitchFamily="18" charset="0"/>
              </a:rPr>
              <a:t>Музичне виховання </a:t>
            </a:r>
            <a:r>
              <a:rPr lang="uk-UA" dirty="0">
                <a:ea typeface="Times New Roman" panose="02020603050405020304" pitchFamily="18" charset="0"/>
              </a:rPr>
              <a:t>- це ретельний та методичний процес, який  не обмежується розвитком музичного слуху та ритму, пасивним слуханням, співом або навчанням гри на інструменті. Це </a:t>
            </a:r>
            <a:r>
              <a:rPr lang="ru-RU" dirty="0" err="1">
                <a:ea typeface="Times New Roman" panose="02020603050405020304" pitchFamily="18" charset="0"/>
              </a:rPr>
              <a:t>створення</a:t>
            </a:r>
            <a:r>
              <a:rPr lang="ru-RU" dirty="0">
                <a:ea typeface="Times New Roman" panose="02020603050405020304" pitchFamily="18" charset="0"/>
              </a:rPr>
              <a:t> умов, за </a:t>
            </a:r>
            <a:r>
              <a:rPr lang="ru-RU" dirty="0" err="1">
                <a:ea typeface="Times New Roman" panose="02020603050405020304" pitchFamily="18" charset="0"/>
              </a:rPr>
              <a:t>яких</a:t>
            </a:r>
            <a:r>
              <a:rPr lang="ru-RU" dirty="0">
                <a:ea typeface="Times New Roman" panose="02020603050405020304" pitchFamily="18" charset="0"/>
              </a:rPr>
              <a:t> діти у </a:t>
            </a:r>
            <a:r>
              <a:rPr lang="ru-RU" dirty="0" err="1">
                <a:ea typeface="Times New Roman" panose="02020603050405020304" pitchFamily="18" charset="0"/>
              </a:rPr>
              <a:t>дитячому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ru-RU" dirty="0" err="1">
                <a:ea typeface="Times New Roman" panose="02020603050405020304" pitchFamily="18" charset="0"/>
              </a:rPr>
              <a:t>садочку</a:t>
            </a:r>
            <a:r>
              <a:rPr lang="ru-RU" dirty="0">
                <a:ea typeface="Times New Roman" panose="02020603050405020304" pitchFamily="18" charset="0"/>
              </a:rPr>
              <a:t> могли б </a:t>
            </a:r>
            <a:r>
              <a:rPr lang="ru-RU" dirty="0" err="1">
                <a:ea typeface="Times New Roman" panose="02020603050405020304" pitchFamily="18" charset="0"/>
              </a:rPr>
              <a:t>творити</a:t>
            </a:r>
            <a:r>
              <a:rPr lang="ru-RU" dirty="0">
                <a:ea typeface="Times New Roman" panose="02020603050405020304" pitchFamily="18" charset="0"/>
              </a:rPr>
              <a:t> музику в </a:t>
            </a:r>
            <a:r>
              <a:rPr lang="ru-RU" dirty="0" err="1">
                <a:ea typeface="Times New Roman" panose="02020603050405020304" pitchFamily="18" charset="0"/>
              </a:rPr>
              <a:t>процесі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ru-RU" dirty="0" err="1">
                <a:ea typeface="Times New Roman" panose="02020603050405020304" pitchFamily="18" charset="0"/>
              </a:rPr>
              <a:t>індивідуального</a:t>
            </a:r>
            <a:r>
              <a:rPr lang="ru-RU" dirty="0">
                <a:ea typeface="Times New Roman" panose="02020603050405020304" pitchFamily="18" charset="0"/>
              </a:rPr>
              <a:t> та </a:t>
            </a:r>
            <a:r>
              <a:rPr lang="ru-RU" dirty="0" err="1">
                <a:ea typeface="Times New Roman" panose="02020603050405020304" pitchFamily="18" charset="0"/>
              </a:rPr>
              <a:t>колективного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ru-RU" dirty="0" err="1">
                <a:ea typeface="Times New Roman" panose="02020603050405020304" pitchFamily="18" charset="0"/>
              </a:rPr>
              <a:t>музикування</a:t>
            </a:r>
            <a:r>
              <a:rPr lang="ru-RU" dirty="0">
                <a:ea typeface="Times New Roman" panose="02020603050405020304" pitchFamily="18" charset="0"/>
              </a:rPr>
              <a:t>. 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D7C903-DB73-41D4-B0E6-D71A7F9033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285" y="2875002"/>
            <a:ext cx="3584816" cy="553998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FB3850D-86C4-4F09-9CC0-326E64F7C7BF}"/>
              </a:ext>
            </a:extLst>
          </p:cNvPr>
          <p:cNvSpPr/>
          <p:nvPr/>
        </p:nvSpPr>
        <p:spPr>
          <a:xfrm>
            <a:off x="4258285" y="2971196"/>
            <a:ext cx="389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Арсенал педагогічних засобів:</a:t>
            </a:r>
          </a:p>
        </p:txBody>
      </p:sp>
      <p:sp>
        <p:nvSpPr>
          <p:cNvPr id="11" name="Блок-схема: документ 10">
            <a:extLst>
              <a:ext uri="{FF2B5EF4-FFF2-40B4-BE49-F238E27FC236}">
                <a16:creationId xmlns:a16="http://schemas.microsoft.com/office/drawing/2014/main" id="{866FFC09-4438-4BE0-A8B3-D1F33B46AD50}"/>
              </a:ext>
            </a:extLst>
          </p:cNvPr>
          <p:cNvSpPr/>
          <p:nvPr/>
        </p:nvSpPr>
        <p:spPr>
          <a:xfrm>
            <a:off x="697584" y="3582888"/>
            <a:ext cx="1742386" cy="1221015"/>
          </a:xfrm>
          <a:prstGeom prst="flowChartDocument">
            <a:avLst/>
          </a:prstGeom>
          <a:solidFill>
            <a:srgbClr val="CCFF99"/>
          </a:solidFill>
          <a:ln w="28575">
            <a:solidFill>
              <a:srgbClr val="CC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uk-UA" dirty="0">
                <a:solidFill>
                  <a:sysClr val="windowText" lastClr="000000"/>
                </a:solidFill>
              </a:rPr>
              <a:t>УРОКИ ТИШІ</a:t>
            </a:r>
          </a:p>
        </p:txBody>
      </p:sp>
      <p:sp>
        <p:nvSpPr>
          <p:cNvPr id="12" name="Блок-схема: документ 11">
            <a:extLst>
              <a:ext uri="{FF2B5EF4-FFF2-40B4-BE49-F238E27FC236}">
                <a16:creationId xmlns:a16="http://schemas.microsoft.com/office/drawing/2014/main" id="{6BD18ACD-694B-41D1-BF09-68CC06A1C5CA}"/>
              </a:ext>
            </a:extLst>
          </p:cNvPr>
          <p:cNvSpPr/>
          <p:nvPr/>
        </p:nvSpPr>
        <p:spPr>
          <a:xfrm>
            <a:off x="2693856" y="3793632"/>
            <a:ext cx="1816230" cy="1051674"/>
          </a:xfrm>
          <a:prstGeom prst="flowChartDocument">
            <a:avLst/>
          </a:prstGeom>
          <a:solidFill>
            <a:srgbClr val="CCFF99"/>
          </a:solidFill>
          <a:ln w="28575">
            <a:solidFill>
              <a:srgbClr val="CC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</a:rPr>
              <a:t>МАЛЮВАННЯ МУЗИКИ</a:t>
            </a:r>
          </a:p>
        </p:txBody>
      </p:sp>
      <p:sp>
        <p:nvSpPr>
          <p:cNvPr id="13" name="Блок-схема: документ 12">
            <a:extLst>
              <a:ext uri="{FF2B5EF4-FFF2-40B4-BE49-F238E27FC236}">
                <a16:creationId xmlns:a16="http://schemas.microsoft.com/office/drawing/2014/main" id="{BF7E71F1-BDA5-4C1A-A4AB-DC6AE37FB200}"/>
              </a:ext>
            </a:extLst>
          </p:cNvPr>
          <p:cNvSpPr/>
          <p:nvPr/>
        </p:nvSpPr>
        <p:spPr>
          <a:xfrm>
            <a:off x="4946715" y="3535394"/>
            <a:ext cx="1974916" cy="1221014"/>
          </a:xfrm>
          <a:prstGeom prst="flowChartDocument">
            <a:avLst/>
          </a:prstGeom>
          <a:solidFill>
            <a:srgbClr val="CCFF99"/>
          </a:solidFill>
          <a:ln w="28575">
            <a:solidFill>
              <a:srgbClr val="CC3399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</a:rPr>
              <a:t>РЕФЛЕКСІЯ МУЗИЧНИХ ОБРАЗІВ</a:t>
            </a:r>
          </a:p>
        </p:txBody>
      </p:sp>
      <p:sp>
        <p:nvSpPr>
          <p:cNvPr id="14" name="Блок-схема: документ 13">
            <a:extLst>
              <a:ext uri="{FF2B5EF4-FFF2-40B4-BE49-F238E27FC236}">
                <a16:creationId xmlns:a16="http://schemas.microsoft.com/office/drawing/2014/main" id="{6C9FD88A-2B71-447B-92EE-7406D008ACF4}"/>
              </a:ext>
            </a:extLst>
          </p:cNvPr>
          <p:cNvSpPr/>
          <p:nvPr/>
        </p:nvSpPr>
        <p:spPr>
          <a:xfrm>
            <a:off x="7246070" y="3756596"/>
            <a:ext cx="1816230" cy="1051674"/>
          </a:xfrm>
          <a:prstGeom prst="flowChartDocument">
            <a:avLst/>
          </a:prstGeom>
          <a:solidFill>
            <a:srgbClr val="CCFF99"/>
          </a:solidFill>
          <a:ln w="28575">
            <a:solidFill>
              <a:srgbClr val="CC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</a:rPr>
              <a:t>ЕЛЕМЕНТАРНЕ МУЗИКУВАННЯ</a:t>
            </a:r>
          </a:p>
        </p:txBody>
      </p:sp>
      <p:sp>
        <p:nvSpPr>
          <p:cNvPr id="15" name="Блок-схема: документ 14">
            <a:extLst>
              <a:ext uri="{FF2B5EF4-FFF2-40B4-BE49-F238E27FC236}">
                <a16:creationId xmlns:a16="http://schemas.microsoft.com/office/drawing/2014/main" id="{5418A85C-AD50-4B2B-A302-CF6D1E19F5FB}"/>
              </a:ext>
            </a:extLst>
          </p:cNvPr>
          <p:cNvSpPr/>
          <p:nvPr/>
        </p:nvSpPr>
        <p:spPr>
          <a:xfrm>
            <a:off x="9498144" y="3543135"/>
            <a:ext cx="1816230" cy="1221013"/>
          </a:xfrm>
          <a:prstGeom prst="flowChartDocument">
            <a:avLst/>
          </a:prstGeom>
          <a:solidFill>
            <a:srgbClr val="CCFF99"/>
          </a:solidFill>
          <a:ln w="28575">
            <a:solidFill>
              <a:srgbClr val="CC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</a:rPr>
              <a:t>ДИДАКТИЧНІ МАТЕРІАЛИ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79A02E7-A0EB-41A0-9A5C-0A856B3BA74E}"/>
              </a:ext>
            </a:extLst>
          </p:cNvPr>
          <p:cNvSpPr/>
          <p:nvPr/>
        </p:nvSpPr>
        <p:spPr>
          <a:xfrm rot="10800000" flipV="1">
            <a:off x="697583" y="5007525"/>
            <a:ext cx="110859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Види слухового сприйняття:</a:t>
            </a:r>
          </a:p>
          <a:p>
            <a:r>
              <a:rPr lang="uk-UA" sz="2000" b="1" i="1" dirty="0"/>
              <a:t> пасивне </a:t>
            </a:r>
            <a:r>
              <a:rPr lang="uk-UA" sz="2000" dirty="0"/>
              <a:t>– дитина слухає звучання інструменту, але зайнята іншим; </a:t>
            </a:r>
          </a:p>
          <a:p>
            <a:r>
              <a:rPr lang="uk-UA" sz="2000" b="1" i="1" dirty="0" err="1"/>
              <a:t>астково</a:t>
            </a:r>
            <a:r>
              <a:rPr lang="uk-UA" sz="2000" b="1" i="1" dirty="0"/>
              <a:t> активне </a:t>
            </a:r>
            <a:r>
              <a:rPr lang="uk-UA" sz="2000" dirty="0"/>
              <a:t>– слухаючи музику, дитина віддається власним думкам і переживає момент</a:t>
            </a:r>
          </a:p>
          <a:p>
            <a:r>
              <a:rPr lang="uk-UA" sz="2000" dirty="0"/>
              <a:t>                                        натхнення;</a:t>
            </a:r>
          </a:p>
          <a:p>
            <a:r>
              <a:rPr lang="uk-UA" sz="2000" b="1" i="1" dirty="0"/>
              <a:t>активне</a:t>
            </a:r>
            <a:r>
              <a:rPr lang="uk-UA" sz="2000" dirty="0"/>
              <a:t> -  дитина грає на інструменті або вимагає від дорослих відтворення певної музики.</a:t>
            </a:r>
          </a:p>
        </p:txBody>
      </p:sp>
    </p:spTree>
    <p:extLst>
      <p:ext uri="{BB962C8B-B14F-4D97-AF65-F5344CB8AC3E}">
        <p14:creationId xmlns:p14="http://schemas.microsoft.com/office/powerpoint/2010/main" val="307193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C26583-EAF8-4FC5-B8DB-F1AD4F83D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C052C2E-D235-4A8D-BD07-9A2CC91692A1}"/>
              </a:ext>
            </a:extLst>
          </p:cNvPr>
          <p:cNvSpPr/>
          <p:nvPr/>
        </p:nvSpPr>
        <p:spPr>
          <a:xfrm>
            <a:off x="425828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.</a:t>
            </a:r>
          </a:p>
        </p:txBody>
      </p:sp>
      <p:sp>
        <p:nvSpPr>
          <p:cNvPr id="6" name="Стрічка: вигнута та нахилена вгору 5">
            <a:extLst>
              <a:ext uri="{FF2B5EF4-FFF2-40B4-BE49-F238E27FC236}">
                <a16:creationId xmlns:a16="http://schemas.microsoft.com/office/drawing/2014/main" id="{A53BA7EB-47EE-44C3-B38B-A2124D551B82}"/>
              </a:ext>
            </a:extLst>
          </p:cNvPr>
          <p:cNvSpPr/>
          <p:nvPr/>
        </p:nvSpPr>
        <p:spPr>
          <a:xfrm>
            <a:off x="2818613" y="122549"/>
            <a:ext cx="6485642" cy="1036949"/>
          </a:xfrm>
          <a:prstGeom prst="ellipseRibbon2">
            <a:avLst>
              <a:gd name="adj1" fmla="val 25000"/>
              <a:gd name="adj2" fmla="val 65319"/>
              <a:gd name="adj3" fmla="val 11101"/>
            </a:avLst>
          </a:prstGeom>
          <a:solidFill>
            <a:srgbClr val="CCECFF"/>
          </a:solidFill>
          <a:ln w="285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400" b="1" dirty="0">
                <a:solidFill>
                  <a:srgbClr val="660033"/>
                </a:solidFill>
              </a:rPr>
              <a:t>Методика активного слухання музики </a:t>
            </a:r>
            <a:r>
              <a:rPr lang="uk-UA" sz="2400" b="1" dirty="0" err="1">
                <a:solidFill>
                  <a:srgbClr val="660033"/>
                </a:solidFill>
              </a:rPr>
              <a:t>Батії</a:t>
            </a:r>
            <a:r>
              <a:rPr lang="uk-UA" sz="2400" b="1" dirty="0">
                <a:solidFill>
                  <a:srgbClr val="660033"/>
                </a:solidFill>
              </a:rPr>
              <a:t> Штраус</a:t>
            </a:r>
            <a:endParaRPr lang="uk-UA" sz="3200" b="1" dirty="0">
              <a:ln/>
              <a:solidFill>
                <a:srgbClr val="660033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883ED50-11AD-4190-BA88-009EC104A3A3}"/>
              </a:ext>
            </a:extLst>
          </p:cNvPr>
          <p:cNvSpPr/>
          <p:nvPr/>
        </p:nvSpPr>
        <p:spPr>
          <a:xfrm>
            <a:off x="433633" y="1159498"/>
            <a:ext cx="11208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dirty="0">
                <a:ea typeface="Times New Roman" panose="02020603050405020304" pitchFamily="18" charset="0"/>
              </a:rPr>
              <a:t>Методика  заснована на судженні, що слухання музики не повинно бути пасивним. </a:t>
            </a:r>
          </a:p>
          <a:p>
            <a:pPr algn="ctr">
              <a:spcAft>
                <a:spcPts val="0"/>
              </a:spcAft>
            </a:pPr>
            <a:r>
              <a:rPr lang="uk-UA" sz="2000" dirty="0">
                <a:ea typeface="Times New Roman" panose="02020603050405020304" pitchFamily="18" charset="0"/>
              </a:rPr>
              <a:t>Коли  дітям дають можливість пограти з музикою – її цінують, розуміють і охоче слухають.</a:t>
            </a:r>
            <a:endParaRPr lang="uk-UA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7AF2430-FB21-469C-87F7-7D3B788CD24F}"/>
              </a:ext>
            </a:extLst>
          </p:cNvPr>
          <p:cNvSpPr/>
          <p:nvPr/>
        </p:nvSpPr>
        <p:spPr>
          <a:xfrm>
            <a:off x="188536" y="1941922"/>
            <a:ext cx="11792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Ознайомлення з музикою має ґрунтуватися на використанні різноманітних засобів – рух, танець, жест, спів, ударні  інструменти, а також   інші  доступні  предмети, які використовуються для створення  звуку.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35286F-A75F-4E91-9BEE-ED660F67EA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550" y="2724346"/>
            <a:ext cx="4279769" cy="523220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611164C-99E7-4522-860E-135A301160ED}"/>
              </a:ext>
            </a:extLst>
          </p:cNvPr>
          <p:cNvSpPr/>
          <p:nvPr/>
        </p:nvSpPr>
        <p:spPr>
          <a:xfrm>
            <a:off x="4025245" y="2790334"/>
            <a:ext cx="4279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ЕТАПИ АКТИВНОГО СЛУХАННЯ МУЗИКИ</a:t>
            </a:r>
          </a:p>
        </p:txBody>
      </p:sp>
      <p:sp>
        <p:nvSpPr>
          <p:cNvPr id="10" name="Блок-схема: дані 9">
            <a:extLst>
              <a:ext uri="{FF2B5EF4-FFF2-40B4-BE49-F238E27FC236}">
                <a16:creationId xmlns:a16="http://schemas.microsoft.com/office/drawing/2014/main" id="{4F4BCDA3-C6E5-43B8-9CD7-6EBB0C8B549A}"/>
              </a:ext>
            </a:extLst>
          </p:cNvPr>
          <p:cNvSpPr/>
          <p:nvPr/>
        </p:nvSpPr>
        <p:spPr>
          <a:xfrm>
            <a:off x="188536" y="3379993"/>
            <a:ext cx="3110845" cy="1719907"/>
          </a:xfrm>
          <a:prstGeom prst="flowChartInputOutput">
            <a:avLst/>
          </a:prstGeom>
          <a:solidFill>
            <a:srgbClr val="CCFF99"/>
          </a:solidFill>
          <a:ln w="28575">
            <a:solidFill>
              <a:srgbClr val="CC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обраного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музичного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твору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наступною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розмовою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 характер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музики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Блок-схема: дані 10">
            <a:extLst>
              <a:ext uri="{FF2B5EF4-FFF2-40B4-BE49-F238E27FC236}">
                <a16:creationId xmlns:a16="http://schemas.microsoft.com/office/drawing/2014/main" id="{51526DA0-C459-4A80-AA24-FF2BA0A847B0}"/>
              </a:ext>
            </a:extLst>
          </p:cNvPr>
          <p:cNvSpPr/>
          <p:nvPr/>
        </p:nvSpPr>
        <p:spPr>
          <a:xfrm>
            <a:off x="3113990" y="3610436"/>
            <a:ext cx="2843750" cy="1489464"/>
          </a:xfrm>
          <a:prstGeom prst="flowChartInputOutput">
            <a:avLst/>
          </a:prstGeom>
          <a:solidFill>
            <a:srgbClr val="CCFF99"/>
          </a:solidFill>
          <a:ln w="28575">
            <a:solidFill>
              <a:srgbClr val="CC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Слухання  музики через рух , спів</a:t>
            </a:r>
          </a:p>
        </p:txBody>
      </p:sp>
      <p:sp>
        <p:nvSpPr>
          <p:cNvPr id="12" name="Блок-схема: дані 11">
            <a:extLst>
              <a:ext uri="{FF2B5EF4-FFF2-40B4-BE49-F238E27FC236}">
                <a16:creationId xmlns:a16="http://schemas.microsoft.com/office/drawing/2014/main" id="{32B8C918-0892-40B0-B11F-374A3341F1F9}"/>
              </a:ext>
            </a:extLst>
          </p:cNvPr>
          <p:cNvSpPr/>
          <p:nvPr/>
        </p:nvSpPr>
        <p:spPr>
          <a:xfrm flipH="1">
            <a:off x="6214475" y="3610435"/>
            <a:ext cx="2957801" cy="1489465"/>
          </a:xfrm>
          <a:prstGeom prst="flowChartInputOutput">
            <a:avLst/>
          </a:prstGeom>
          <a:solidFill>
            <a:srgbClr val="CCFF99"/>
          </a:solidFill>
          <a:ln w="28575">
            <a:solidFill>
              <a:srgbClr val="CC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Введення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процес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слухання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музичних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інструментів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Блок-схема: дані 12">
            <a:extLst>
              <a:ext uri="{FF2B5EF4-FFF2-40B4-BE49-F238E27FC236}">
                <a16:creationId xmlns:a16="http://schemas.microsoft.com/office/drawing/2014/main" id="{0413DB20-BD2E-437F-A17B-4CAA2D46C81D}"/>
              </a:ext>
            </a:extLst>
          </p:cNvPr>
          <p:cNvSpPr/>
          <p:nvPr/>
        </p:nvSpPr>
        <p:spPr>
          <a:xfrm flipH="1">
            <a:off x="9058226" y="3379993"/>
            <a:ext cx="2843749" cy="1719907"/>
          </a:xfrm>
          <a:prstGeom prst="flowChartInputOutput">
            <a:avLst/>
          </a:prstGeom>
          <a:solidFill>
            <a:srgbClr val="CCFF99"/>
          </a:solidFill>
          <a:ln w="28575">
            <a:solidFill>
              <a:srgbClr val="CC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ударних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інструментах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партитурою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3AA8558F-1E83-49D3-9717-E33F38132D78}"/>
              </a:ext>
            </a:extLst>
          </p:cNvPr>
          <p:cNvSpPr/>
          <p:nvPr/>
        </p:nvSpPr>
        <p:spPr>
          <a:xfrm>
            <a:off x="1036947" y="5462768"/>
            <a:ext cx="9926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Слухання</a:t>
            </a:r>
            <a:r>
              <a:rPr lang="ru-RU" sz="2000" dirty="0"/>
              <a:t> </a:t>
            </a:r>
            <a:r>
              <a:rPr lang="ru-RU" sz="2000" dirty="0" err="1"/>
              <a:t>музики</a:t>
            </a:r>
            <a:r>
              <a:rPr lang="ru-RU" sz="2000" dirty="0"/>
              <a:t> за  методикою </a:t>
            </a:r>
            <a:r>
              <a:rPr lang="ru-RU" sz="2000" dirty="0" err="1"/>
              <a:t>Батії</a:t>
            </a:r>
            <a:r>
              <a:rPr lang="ru-RU" sz="2000" dirty="0"/>
              <a:t> Штраус </a:t>
            </a:r>
            <a:r>
              <a:rPr lang="ru-RU" sz="2000" dirty="0" err="1"/>
              <a:t>розширює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</a:t>
            </a:r>
            <a:r>
              <a:rPr lang="ru-RU" sz="2000" dirty="0" err="1"/>
              <a:t>дитячого</a:t>
            </a:r>
            <a:r>
              <a:rPr lang="ru-RU" sz="2000" dirty="0"/>
              <a:t> </a:t>
            </a:r>
            <a:r>
              <a:rPr lang="ru-RU" sz="2000" dirty="0" err="1"/>
              <a:t>сприйняття</a:t>
            </a:r>
            <a:r>
              <a:rPr lang="ru-RU" sz="2000" dirty="0"/>
              <a:t> </a:t>
            </a:r>
            <a:r>
              <a:rPr lang="ru-RU" sz="2000" dirty="0" err="1"/>
              <a:t>музики</a:t>
            </a:r>
            <a:r>
              <a:rPr lang="ru-RU" sz="2000" dirty="0"/>
              <a:t>, </a:t>
            </a:r>
            <a:r>
              <a:rPr lang="ru-RU" sz="2000" dirty="0" err="1"/>
              <a:t>незалежно</a:t>
            </a:r>
            <a:r>
              <a:rPr lang="ru-RU" sz="2000" dirty="0"/>
              <a:t> від </a:t>
            </a:r>
            <a:r>
              <a:rPr lang="ru-RU" sz="2000" dirty="0" err="1"/>
              <a:t>форми</a:t>
            </a:r>
            <a:r>
              <a:rPr lang="ru-RU" sz="2000" dirty="0"/>
              <a:t>, виду, </a:t>
            </a:r>
            <a:r>
              <a:rPr lang="ru-RU" sz="2000" dirty="0" err="1"/>
              <a:t>структури</a:t>
            </a:r>
            <a:r>
              <a:rPr lang="ru-RU" sz="2000" dirty="0"/>
              <a:t> та часу її </a:t>
            </a:r>
            <a:r>
              <a:rPr lang="ru-RU" sz="2000" dirty="0" err="1"/>
              <a:t>створення</a:t>
            </a:r>
            <a:r>
              <a:rPr lang="ru-RU" sz="2000" dirty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46150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2659</Words>
  <Application>Microsoft Office PowerPoint</Application>
  <PresentationFormat>Широкий екран</PresentationFormat>
  <Paragraphs>256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Директор</cp:lastModifiedBy>
  <cp:revision>7</cp:revision>
  <dcterms:created xsi:type="dcterms:W3CDTF">2024-08-19T08:36:13Z</dcterms:created>
  <dcterms:modified xsi:type="dcterms:W3CDTF">2024-09-10T08:34:54Z</dcterms:modified>
</cp:coreProperties>
</file>